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79" r:id="rId12"/>
    <p:sldId id="280" r:id="rId13"/>
    <p:sldId id="281" r:id="rId14"/>
    <p:sldId id="282" r:id="rId15"/>
    <p:sldId id="283" r:id="rId16"/>
    <p:sldId id="267" r:id="rId17"/>
    <p:sldId id="294" r:id="rId18"/>
    <p:sldId id="295" r:id="rId19"/>
    <p:sldId id="271" r:id="rId20"/>
    <p:sldId id="284" r:id="rId21"/>
    <p:sldId id="272" r:id="rId22"/>
    <p:sldId id="285" r:id="rId23"/>
    <p:sldId id="286" r:id="rId24"/>
    <p:sldId id="287" r:id="rId25"/>
    <p:sldId id="288" r:id="rId26"/>
    <p:sldId id="289" r:id="rId27"/>
    <p:sldId id="290" r:id="rId28"/>
    <p:sldId id="291" r:id="rId29"/>
    <p:sldId id="292" r:id="rId30"/>
    <p:sldId id="293"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08.06.2016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08.06.2016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08.06.2016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08.06.2016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08.06.2016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08.06.2016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08.06.2016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2008" y="188640"/>
            <a:ext cx="8964488" cy="5078313"/>
          </a:xfrm>
          <a:prstGeom prst="rect">
            <a:avLst/>
          </a:prstGeom>
          <a:noFill/>
        </p:spPr>
        <p:txBody>
          <a:bodyPr wrap="squar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Проект </a:t>
            </a: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один день </a:t>
            </a:r>
          </a:p>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 подготовительной </a:t>
            </a:r>
          </a:p>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Группе</a:t>
            </a:r>
          </a:p>
          <a:p>
            <a:pPr algn="ctr"/>
            <a:endPar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Тема: «народная </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Культура и традиции»</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4644008" y="5805264"/>
            <a:ext cx="4329647" cy="646331"/>
          </a:xfrm>
          <a:prstGeom prst="rect">
            <a:avLst/>
          </a:prstGeom>
          <a:noFill/>
        </p:spPr>
        <p:txBody>
          <a:bodyPr wrap="none" rtlCol="0">
            <a:spAutoFit/>
          </a:bodyPr>
          <a:lstStyle/>
          <a:p>
            <a:r>
              <a:rPr lang="ru-RU" dirty="0" smtClean="0"/>
              <a:t>Выполнила: студентка группы ПДДМ-115</a:t>
            </a:r>
          </a:p>
          <a:p>
            <a:r>
              <a:rPr lang="ru-RU" dirty="0" smtClean="0"/>
              <a:t>Игнатьева Надежда Алексеевна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7503" y="260648"/>
            <a:ext cx="5188793" cy="1077218"/>
          </a:xfrm>
          <a:prstGeom prst="rect">
            <a:avLst/>
          </a:prstGeom>
        </p:spPr>
        <p:txBody>
          <a:bodyPr wrap="none">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этап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основной</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Реализация проекта</a:t>
            </a: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504056" y="1444714"/>
            <a:ext cx="9468544" cy="400110"/>
          </a:xfrm>
          <a:prstGeom prst="rect">
            <a:avLst/>
          </a:prstGeom>
        </p:spPr>
        <p:txBody>
          <a:bodyPr wrap="square">
            <a:spAutoFit/>
          </a:bodyPr>
          <a:lstStyle/>
          <a:p>
            <a:r>
              <a:rPr lang="ru-RU" sz="20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Образовательная деятельность в режимные моменты</a:t>
            </a:r>
            <a:endParaRPr lang="ru-RU" sz="2000" dirty="0">
              <a:solidFill>
                <a:schemeClr val="accent6">
                  <a:lumMod val="75000"/>
                </a:schemeClr>
              </a:solidFill>
            </a:endParaRPr>
          </a:p>
        </p:txBody>
      </p:sp>
      <p:sp>
        <p:nvSpPr>
          <p:cNvPr id="4" name="Прямоугольник 3"/>
          <p:cNvSpPr/>
          <p:nvPr/>
        </p:nvSpPr>
        <p:spPr>
          <a:xfrm>
            <a:off x="539552" y="1988840"/>
            <a:ext cx="8064896" cy="4680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200" dirty="0" smtClean="0">
                <a:solidFill>
                  <a:schemeClr val="tx1"/>
                </a:solidFill>
              </a:rPr>
              <a:t>    Утро</a:t>
            </a:r>
          </a:p>
          <a:p>
            <a:pPr>
              <a:buFontTx/>
              <a:buChar char="-"/>
            </a:pPr>
            <a:r>
              <a:rPr lang="ru-RU" sz="2200" dirty="0" smtClean="0">
                <a:solidFill>
                  <a:schemeClr val="tx1"/>
                </a:solidFill>
              </a:rPr>
              <a:t>Прием детей</a:t>
            </a:r>
          </a:p>
          <a:p>
            <a:pPr>
              <a:buFontTx/>
              <a:buChar char="-"/>
            </a:pPr>
            <a:r>
              <a:rPr lang="ru-RU" sz="2200" dirty="0" smtClean="0">
                <a:solidFill>
                  <a:schemeClr val="tx1"/>
                </a:solidFill>
              </a:rPr>
              <a:t> </a:t>
            </a:r>
            <a:r>
              <a:rPr lang="ru-RU" sz="2200" dirty="0" smtClean="0">
                <a:solidFill>
                  <a:schemeClr val="tx1"/>
                </a:solidFill>
              </a:rPr>
              <a:t>утренняя зарядка</a:t>
            </a:r>
          </a:p>
          <a:p>
            <a:pPr>
              <a:buFontTx/>
              <a:buChar char="-"/>
            </a:pPr>
            <a:r>
              <a:rPr lang="ru-RU" sz="2200" dirty="0" smtClean="0">
                <a:solidFill>
                  <a:schemeClr val="tx1"/>
                </a:solidFill>
              </a:rPr>
              <a:t>Дежурство (в уголке природы, на занятиях, во время обеда)</a:t>
            </a:r>
          </a:p>
          <a:p>
            <a:pPr>
              <a:buFontTx/>
              <a:buChar char="-"/>
            </a:pPr>
            <a:r>
              <a:rPr lang="ru-RU" sz="2200" dirty="0" smtClean="0">
                <a:solidFill>
                  <a:schemeClr val="tx1"/>
                </a:solidFill>
              </a:rPr>
              <a:t>Беседы</a:t>
            </a:r>
            <a:r>
              <a:rPr lang="ru-RU" sz="2200" dirty="0" smtClean="0">
                <a:solidFill>
                  <a:schemeClr val="tx1"/>
                </a:solidFill>
              </a:rPr>
              <a:t>: «Народная культура и традиции», «Национальный </a:t>
            </a:r>
            <a:r>
              <a:rPr lang="ru-RU" sz="2200" dirty="0" smtClean="0">
                <a:solidFill>
                  <a:schemeClr val="tx1"/>
                </a:solidFill>
              </a:rPr>
              <a:t>мордовский костюм»</a:t>
            </a:r>
          </a:p>
          <a:p>
            <a:pPr>
              <a:buFontTx/>
              <a:buChar char="-"/>
            </a:pPr>
            <a:r>
              <a:rPr lang="ru-RU" sz="2200" dirty="0" smtClean="0">
                <a:solidFill>
                  <a:schemeClr val="tx1"/>
                </a:solidFill>
              </a:rPr>
              <a:t>Дидактическая игра </a:t>
            </a:r>
            <a:r>
              <a:rPr lang="ru-RU" sz="2200" dirty="0" smtClean="0">
                <a:solidFill>
                  <a:schemeClr val="tx1"/>
                </a:solidFill>
              </a:rPr>
              <a:t>«Предметы народного быта»</a:t>
            </a:r>
            <a:endParaRPr lang="ru-RU" sz="2200" dirty="0" smtClean="0">
              <a:solidFill>
                <a:schemeClr val="tx1"/>
              </a:solidFill>
            </a:endParaRPr>
          </a:p>
          <a:p>
            <a:pPr>
              <a:buFontTx/>
              <a:buChar char="-"/>
            </a:pPr>
            <a:r>
              <a:rPr lang="ru-RU" sz="2200" dirty="0" smtClean="0">
                <a:solidFill>
                  <a:schemeClr val="tx1"/>
                </a:solidFill>
              </a:rPr>
              <a:t>Рассматривание картинок и фотографий с изображением разных народных обрядов и </a:t>
            </a:r>
            <a:r>
              <a:rPr lang="ru-RU" sz="2200" dirty="0" smtClean="0">
                <a:solidFill>
                  <a:schemeClr val="tx1"/>
                </a:solidFill>
              </a:rPr>
              <a:t>оформление</a:t>
            </a:r>
          </a:p>
          <a:p>
            <a:pPr>
              <a:buFontTx/>
              <a:buChar char="-"/>
            </a:pPr>
            <a:r>
              <a:rPr lang="ru-RU" sz="2200" dirty="0" smtClean="0">
                <a:solidFill>
                  <a:schemeClr val="tx1"/>
                </a:solidFill>
              </a:rPr>
              <a:t> </a:t>
            </a:r>
            <a:r>
              <a:rPr lang="ru-RU" sz="2200" dirty="0" err="1" smtClean="0">
                <a:solidFill>
                  <a:schemeClr val="tx1"/>
                </a:solidFill>
              </a:rPr>
              <a:t>Фотосессия</a:t>
            </a:r>
            <a:r>
              <a:rPr lang="ru-RU" sz="2200" dirty="0" smtClean="0">
                <a:solidFill>
                  <a:schemeClr val="tx1"/>
                </a:solidFill>
              </a:rPr>
              <a:t> для альбома: «Мордовские костюмы»</a:t>
            </a:r>
          </a:p>
          <a:p>
            <a:pPr>
              <a:buFontTx/>
              <a:buChar char="-"/>
            </a:pPr>
            <a:r>
              <a:rPr lang="ru-RU" sz="2200" dirty="0" smtClean="0">
                <a:solidFill>
                  <a:schemeClr val="tx1"/>
                </a:solidFill>
              </a:rPr>
              <a:t> С</a:t>
            </a:r>
            <a:r>
              <a:rPr lang="ru-RU" sz="2200" dirty="0" smtClean="0">
                <a:solidFill>
                  <a:schemeClr val="tx1"/>
                </a:solidFill>
              </a:rPr>
              <a:t>оставление и отгадывание загадок – «традиции мордовского народа»</a:t>
            </a:r>
          </a:p>
          <a:p>
            <a:pPr>
              <a:buFontTx/>
              <a:buChar char="-"/>
            </a:pPr>
            <a:r>
              <a:rPr lang="ru-RU" sz="2200" dirty="0" smtClean="0">
                <a:solidFill>
                  <a:schemeClr val="tx1"/>
                </a:solidFill>
              </a:rPr>
              <a:t> С</a:t>
            </a:r>
            <a:r>
              <a:rPr lang="ru-RU" sz="2200" dirty="0" smtClean="0">
                <a:solidFill>
                  <a:schemeClr val="tx1"/>
                </a:solidFill>
              </a:rPr>
              <a:t>вободная деятельность – настольные игры «по улицам </a:t>
            </a:r>
            <a:r>
              <a:rPr lang="ru-RU" sz="2200" dirty="0" err="1" smtClean="0">
                <a:solidFill>
                  <a:schemeClr val="tx1"/>
                </a:solidFill>
              </a:rPr>
              <a:t>саранска</a:t>
            </a:r>
            <a:r>
              <a:rPr lang="ru-RU" sz="2200" dirty="0" smtClean="0">
                <a:solidFill>
                  <a:schemeClr val="tx1"/>
                </a:solidFill>
              </a:rPr>
              <a:t>», «собери флаг </a:t>
            </a:r>
            <a:r>
              <a:rPr lang="ru-RU" sz="2200" dirty="0" err="1" smtClean="0">
                <a:solidFill>
                  <a:schemeClr val="tx1"/>
                </a:solidFill>
              </a:rPr>
              <a:t>мордовии</a:t>
            </a:r>
            <a:r>
              <a:rPr lang="ru-RU" sz="2200" dirty="0" smtClean="0">
                <a:solidFill>
                  <a:schemeClr val="tx1"/>
                </a:solidFill>
              </a:rPr>
              <a:t>», «собери герб </a:t>
            </a:r>
            <a:r>
              <a:rPr lang="ru-RU" sz="2200" dirty="0" err="1" smtClean="0">
                <a:solidFill>
                  <a:schemeClr val="tx1"/>
                </a:solidFill>
              </a:rPr>
              <a:t>мордовии</a:t>
            </a:r>
            <a:r>
              <a:rPr lang="ru-RU" sz="2200" dirty="0" smtClean="0">
                <a:solidFill>
                  <a:schemeClr val="tx1"/>
                </a:solidFill>
              </a:rPr>
              <a:t>»</a:t>
            </a:r>
            <a:endParaRPr lang="ru-RU" sz="2200" dirty="0" smtClean="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7503" y="260648"/>
            <a:ext cx="5188793" cy="1077218"/>
          </a:xfrm>
          <a:prstGeom prst="rect">
            <a:avLst/>
          </a:prstGeom>
        </p:spPr>
        <p:txBody>
          <a:bodyPr wrap="none">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этап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основной</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Реализация проекта</a:t>
            </a: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504056" y="1444714"/>
            <a:ext cx="9468544" cy="400110"/>
          </a:xfrm>
          <a:prstGeom prst="rect">
            <a:avLst/>
          </a:prstGeom>
        </p:spPr>
        <p:txBody>
          <a:bodyPr wrap="square">
            <a:spAutoFit/>
          </a:bodyPr>
          <a:lstStyle/>
          <a:p>
            <a:r>
              <a:rPr lang="ru-RU" sz="20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Образовательная деятельность в режимные моменты</a:t>
            </a:r>
            <a:endParaRPr lang="ru-RU" sz="2000" dirty="0">
              <a:solidFill>
                <a:schemeClr val="accent6">
                  <a:lumMod val="75000"/>
                </a:schemeClr>
              </a:solidFill>
            </a:endParaRPr>
          </a:p>
        </p:txBody>
      </p:sp>
      <p:sp>
        <p:nvSpPr>
          <p:cNvPr id="4" name="Прямоугольник 3"/>
          <p:cNvSpPr/>
          <p:nvPr/>
        </p:nvSpPr>
        <p:spPr>
          <a:xfrm>
            <a:off x="251520" y="1988840"/>
            <a:ext cx="8604448" cy="4680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solidFill>
                  <a:schemeClr val="tx1"/>
                </a:solidFill>
              </a:rPr>
              <a:t>    НОД</a:t>
            </a:r>
          </a:p>
          <a:p>
            <a:r>
              <a:rPr lang="ru-RU" sz="2000" dirty="0" smtClean="0">
                <a:solidFill>
                  <a:schemeClr val="tx1"/>
                </a:solidFill>
              </a:rPr>
              <a:t>Познавательное развитие </a:t>
            </a:r>
            <a:endParaRPr lang="ru-RU" sz="2000" dirty="0" smtClean="0">
              <a:solidFill>
                <a:schemeClr val="tx1"/>
              </a:solidFill>
            </a:endParaRPr>
          </a:p>
          <a:p>
            <a:r>
              <a:rPr lang="ru-RU" sz="2000" b="1" dirty="0" smtClean="0">
                <a:solidFill>
                  <a:schemeClr val="tx1"/>
                </a:solidFill>
              </a:rPr>
              <a:t>О</a:t>
            </a:r>
            <a:r>
              <a:rPr lang="ru-RU" sz="2000" b="1" dirty="0" smtClean="0">
                <a:solidFill>
                  <a:schemeClr val="tx1"/>
                </a:solidFill>
              </a:rPr>
              <a:t>знакомление </a:t>
            </a:r>
            <a:r>
              <a:rPr lang="ru-RU" sz="2000" b="1" dirty="0" smtClean="0">
                <a:solidFill>
                  <a:schemeClr val="tx1"/>
                </a:solidFill>
              </a:rPr>
              <a:t>с окружающим </a:t>
            </a:r>
            <a:r>
              <a:rPr lang="ru-RU" sz="2000" b="1" dirty="0" smtClean="0">
                <a:solidFill>
                  <a:schemeClr val="tx1"/>
                </a:solidFill>
              </a:rPr>
              <a:t>миром</a:t>
            </a:r>
            <a:endParaRPr lang="ru-RU" sz="2000" b="1" dirty="0" smtClean="0">
              <a:solidFill>
                <a:schemeClr val="tx1"/>
              </a:solidFill>
            </a:endParaRPr>
          </a:p>
          <a:p>
            <a:r>
              <a:rPr lang="ru-RU" sz="2000" dirty="0" smtClean="0">
                <a:solidFill>
                  <a:schemeClr val="tx1"/>
                </a:solidFill>
              </a:rPr>
              <a:t> </a:t>
            </a:r>
            <a:r>
              <a:rPr lang="ru-RU" sz="2000" dirty="0" smtClean="0">
                <a:solidFill>
                  <a:schemeClr val="tx1"/>
                </a:solidFill>
              </a:rPr>
              <a:t>Тема : Народные традиции</a:t>
            </a:r>
          </a:p>
          <a:p>
            <a:r>
              <a:rPr lang="ru-RU" sz="2000" dirty="0" smtClean="0">
                <a:solidFill>
                  <a:schemeClr val="tx1"/>
                </a:solidFill>
              </a:rPr>
              <a:t>Задача: 1. Формировать </a:t>
            </a:r>
            <a:r>
              <a:rPr lang="ru-RU" sz="2000" dirty="0" smtClean="0">
                <a:solidFill>
                  <a:schemeClr val="tx1"/>
                </a:solidFill>
              </a:rPr>
              <a:t>представления о предметах быта в </a:t>
            </a:r>
            <a:r>
              <a:rPr lang="ru-RU" sz="2000" dirty="0" smtClean="0">
                <a:solidFill>
                  <a:schemeClr val="tx1"/>
                </a:solidFill>
              </a:rPr>
              <a:t>мордовской избе.</a:t>
            </a:r>
            <a:endParaRPr lang="ru-RU" sz="2000" dirty="0" smtClean="0">
              <a:solidFill>
                <a:schemeClr val="tx1"/>
              </a:solidFill>
            </a:endParaRPr>
          </a:p>
          <a:p>
            <a:r>
              <a:rPr lang="ru-RU" sz="2000" dirty="0" smtClean="0">
                <a:solidFill>
                  <a:schemeClr val="tx1"/>
                </a:solidFill>
              </a:rPr>
              <a:t>2. Обогащать </a:t>
            </a:r>
            <a:r>
              <a:rPr lang="ru-RU" sz="2000" dirty="0" smtClean="0">
                <a:solidFill>
                  <a:schemeClr val="tx1"/>
                </a:solidFill>
              </a:rPr>
              <a:t>словарный запас названиями предметов быта.</a:t>
            </a:r>
          </a:p>
          <a:p>
            <a:r>
              <a:rPr lang="ru-RU" sz="2000" dirty="0" smtClean="0">
                <a:solidFill>
                  <a:schemeClr val="tx1"/>
                </a:solidFill>
              </a:rPr>
              <a:t>3. Воспитывать </a:t>
            </a:r>
            <a:r>
              <a:rPr lang="ru-RU" sz="2000" dirty="0" smtClean="0">
                <a:solidFill>
                  <a:schemeClr val="tx1"/>
                </a:solidFill>
              </a:rPr>
              <a:t>устойчивый интерес и уважение к истории и культуре  </a:t>
            </a:r>
            <a:r>
              <a:rPr lang="ru-RU" sz="2000" dirty="0" smtClean="0">
                <a:solidFill>
                  <a:schemeClr val="tx1"/>
                </a:solidFill>
              </a:rPr>
              <a:t>мордовского народа.</a:t>
            </a:r>
          </a:p>
          <a:p>
            <a:r>
              <a:rPr lang="ru-RU" sz="2000" b="1" dirty="0" smtClean="0">
                <a:solidFill>
                  <a:schemeClr val="tx1"/>
                </a:solidFill>
              </a:rPr>
              <a:t>Р</a:t>
            </a:r>
            <a:r>
              <a:rPr lang="ru-RU" sz="2000" b="1" dirty="0" smtClean="0">
                <a:solidFill>
                  <a:schemeClr val="tx1"/>
                </a:solidFill>
              </a:rPr>
              <a:t>азвитие речи</a:t>
            </a:r>
          </a:p>
          <a:p>
            <a:r>
              <a:rPr lang="ru-RU" sz="2000" b="1" dirty="0" smtClean="0">
                <a:solidFill>
                  <a:schemeClr val="tx1"/>
                </a:solidFill>
              </a:rPr>
              <a:t>Тема: </a:t>
            </a:r>
            <a:r>
              <a:rPr lang="ru-RU" sz="2000" dirty="0" smtClean="0">
                <a:solidFill>
                  <a:schemeClr val="tx1"/>
                </a:solidFill>
              </a:rPr>
              <a:t>чтение и пересказ мордовской народной сказки «Дочка с веретёнце»</a:t>
            </a:r>
          </a:p>
          <a:p>
            <a:r>
              <a:rPr lang="ru-RU" sz="2000" dirty="0" smtClean="0">
                <a:solidFill>
                  <a:schemeClr val="tx1"/>
                </a:solidFill>
              </a:rPr>
              <a:t>Прослушивание мордовских стихотворений: «</a:t>
            </a:r>
            <a:r>
              <a:rPr lang="ru-RU" sz="2000" dirty="0" smtClean="0"/>
              <a:t>Хлебом-солью и радушием</a:t>
            </a:r>
          </a:p>
          <a:p>
            <a:r>
              <a:rPr lang="ru-RU" sz="2000" dirty="0" smtClean="0"/>
              <a:t>Знаменит Мордовский край</a:t>
            </a:r>
            <a:r>
              <a:rPr lang="ru-RU" sz="2000" dirty="0" smtClean="0"/>
              <a:t>!</a:t>
            </a:r>
            <a:r>
              <a:rPr lang="ru-RU" sz="2000" dirty="0" smtClean="0">
                <a:solidFill>
                  <a:schemeClr val="tx1"/>
                </a:solidFill>
              </a:rPr>
              <a:t>» </a:t>
            </a:r>
            <a:r>
              <a:rPr lang="ru-RU" sz="2000" dirty="0" err="1" smtClean="0">
                <a:solidFill>
                  <a:schemeClr val="tx1"/>
                </a:solidFill>
              </a:rPr>
              <a:t>Кштима</a:t>
            </a:r>
            <a:endParaRPr lang="ru-RU" sz="2000" dirty="0" smtClean="0">
              <a:solidFill>
                <a:schemeClr val="tx1"/>
              </a:solidFill>
            </a:endParaRPr>
          </a:p>
          <a:p>
            <a:r>
              <a:rPr lang="ru-RU" sz="2000" dirty="0" smtClean="0">
                <a:solidFill>
                  <a:schemeClr val="tx1"/>
                </a:solidFill>
              </a:rPr>
              <a:t>Цель: </a:t>
            </a:r>
            <a:r>
              <a:rPr lang="ru-RU" sz="2000" dirty="0" smtClean="0"/>
              <a:t>познакомить с творчеством поэтов Мордовии, со стихотворениями о Родине; вырабатывать навыки выразительного чтения, развивать речь учащихся, воспитывать любовь к родному краю, к поэзии</a:t>
            </a:r>
            <a:r>
              <a:rPr lang="ru-RU" sz="2000" dirty="0" smtClean="0"/>
              <a:t>.</a:t>
            </a:r>
            <a:endParaRPr lang="ru-RU" sz="2400" dirty="0" smtClean="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7503" y="260648"/>
            <a:ext cx="5188793" cy="1077218"/>
          </a:xfrm>
          <a:prstGeom prst="rect">
            <a:avLst/>
          </a:prstGeom>
        </p:spPr>
        <p:txBody>
          <a:bodyPr wrap="none">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этап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основной</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Реализация проекта</a:t>
            </a: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504056" y="1444714"/>
            <a:ext cx="9468544" cy="400110"/>
          </a:xfrm>
          <a:prstGeom prst="rect">
            <a:avLst/>
          </a:prstGeom>
        </p:spPr>
        <p:txBody>
          <a:bodyPr wrap="square">
            <a:spAutoFit/>
          </a:bodyPr>
          <a:lstStyle/>
          <a:p>
            <a:r>
              <a:rPr lang="ru-RU" sz="20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Образовательная деятельность в режимные моменты</a:t>
            </a:r>
            <a:endParaRPr lang="ru-RU" sz="2000" dirty="0">
              <a:solidFill>
                <a:schemeClr val="accent6">
                  <a:lumMod val="75000"/>
                </a:schemeClr>
              </a:solidFill>
            </a:endParaRPr>
          </a:p>
        </p:txBody>
      </p:sp>
      <p:sp>
        <p:nvSpPr>
          <p:cNvPr id="4" name="Прямоугольник 3"/>
          <p:cNvSpPr/>
          <p:nvPr/>
        </p:nvSpPr>
        <p:spPr>
          <a:xfrm>
            <a:off x="251520" y="1988840"/>
            <a:ext cx="8604448" cy="4680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solidFill>
                  <a:schemeClr val="tx1"/>
                </a:solidFill>
              </a:rPr>
              <a:t>    НОД</a:t>
            </a:r>
          </a:p>
          <a:p>
            <a:r>
              <a:rPr lang="ru-RU" sz="2000" dirty="0" smtClean="0">
                <a:solidFill>
                  <a:schemeClr val="tx1"/>
                </a:solidFill>
              </a:rPr>
              <a:t>Познавательное развитие </a:t>
            </a:r>
            <a:endParaRPr lang="ru-RU" sz="2000" dirty="0" smtClean="0">
              <a:solidFill>
                <a:schemeClr val="tx1"/>
              </a:solidFill>
            </a:endParaRPr>
          </a:p>
          <a:p>
            <a:r>
              <a:rPr lang="ru-RU" sz="2000" b="1" dirty="0" smtClean="0">
                <a:solidFill>
                  <a:schemeClr val="tx1"/>
                </a:solidFill>
              </a:rPr>
              <a:t>Музыка</a:t>
            </a:r>
          </a:p>
          <a:p>
            <a:r>
              <a:rPr lang="ru-RU" sz="2000" b="1" dirty="0" smtClean="0">
                <a:solidFill>
                  <a:schemeClr val="tx1"/>
                </a:solidFill>
              </a:rPr>
              <a:t>Задачи</a:t>
            </a:r>
          </a:p>
          <a:p>
            <a:pPr>
              <a:buFontTx/>
              <a:buChar char="-"/>
            </a:pPr>
            <a:r>
              <a:rPr lang="ru-RU" sz="2000" dirty="0" smtClean="0"/>
              <a:t>обеспечить </a:t>
            </a:r>
            <a:r>
              <a:rPr lang="ru-RU" sz="2000" dirty="0" smtClean="0"/>
              <a:t>знание традиционного мордовского поэтического творчества, доступного для освоения в детском возрасте</a:t>
            </a:r>
            <a:r>
              <a:rPr lang="ru-RU" sz="2000" dirty="0" smtClean="0"/>
              <a:t>;</a:t>
            </a:r>
          </a:p>
          <a:p>
            <a:pPr>
              <a:buFontTx/>
              <a:buChar char="-"/>
            </a:pPr>
            <a:r>
              <a:rPr lang="ru-RU" sz="2000" dirty="0" smtClean="0"/>
              <a:t>формировать </a:t>
            </a:r>
            <a:r>
              <a:rPr lang="ru-RU" sz="2000" dirty="0" smtClean="0"/>
              <a:t>нравственные человеческие качества: человеколюбие, честность, уважительное, бережное и добросовестное отношение к традициям родного края, уважение к взрослым и сверстникам</a:t>
            </a:r>
            <a:r>
              <a:rPr lang="ru-RU" sz="2000" dirty="0" smtClean="0"/>
              <a:t>;</a:t>
            </a:r>
          </a:p>
          <a:p>
            <a:pPr>
              <a:buFontTx/>
              <a:buChar char="-"/>
            </a:pPr>
            <a:r>
              <a:rPr lang="ru-RU" sz="2000" dirty="0" smtClean="0"/>
              <a:t> </a:t>
            </a:r>
            <a:r>
              <a:rPr lang="ru-RU" sz="2000" dirty="0" smtClean="0"/>
              <a:t>развивать творческие способности учащихся;</a:t>
            </a:r>
            <a:endParaRPr lang="ru-RU" sz="2000" b="1" dirty="0" smtClean="0">
              <a:solidFill>
                <a:schemeClr val="tx1"/>
              </a:solidFill>
            </a:endParaRPr>
          </a:p>
          <a:p>
            <a:pPr marL="457200" indent="-457200">
              <a:buAutoNum type="arabicPeriod"/>
            </a:pPr>
            <a:r>
              <a:rPr lang="ru-RU" sz="2000" dirty="0" smtClean="0">
                <a:solidFill>
                  <a:schemeClr val="tx1"/>
                </a:solidFill>
              </a:rPr>
              <a:t>Распева</a:t>
            </a:r>
          </a:p>
          <a:p>
            <a:pPr marL="457200" indent="-457200">
              <a:buAutoNum type="arabicPeriod"/>
            </a:pPr>
            <a:r>
              <a:rPr lang="ru-RU" sz="2000" dirty="0" smtClean="0">
                <a:solidFill>
                  <a:schemeClr val="tx1"/>
                </a:solidFill>
              </a:rPr>
              <a:t>Разучивание мордовских песен: </a:t>
            </a:r>
            <a:r>
              <a:rPr lang="ru-RU" sz="2000" dirty="0" smtClean="0"/>
              <a:t>«</a:t>
            </a:r>
            <a:r>
              <a:rPr lang="ru-RU" sz="2000" dirty="0" err="1" smtClean="0"/>
              <a:t>Луганяса</a:t>
            </a:r>
            <a:r>
              <a:rPr lang="ru-RU" sz="2000" dirty="0" smtClean="0"/>
              <a:t> </a:t>
            </a:r>
            <a:r>
              <a:rPr lang="ru-RU" sz="2000" dirty="0" err="1" smtClean="0"/>
              <a:t>келунясь</a:t>
            </a:r>
            <a:r>
              <a:rPr lang="ru-RU" sz="2000" dirty="0" smtClean="0"/>
              <a:t>»</a:t>
            </a:r>
            <a:endParaRPr lang="ru-RU" sz="2000" dirty="0" smtClean="0">
              <a:solidFill>
                <a:schemeClr val="tx1"/>
              </a:solidFill>
            </a:endParaRPr>
          </a:p>
          <a:p>
            <a:pPr marL="457200" indent="-457200">
              <a:buAutoNum type="arabicPeriod"/>
            </a:pPr>
            <a:r>
              <a:rPr lang="ru-RU" sz="2000" dirty="0" smtClean="0">
                <a:solidFill>
                  <a:schemeClr val="tx1"/>
                </a:solidFill>
              </a:rPr>
              <a:t>Танец «мордовская ярмарка»</a:t>
            </a:r>
          </a:p>
          <a:p>
            <a:pPr marL="457200" indent="-457200">
              <a:buAutoNum type="arabicPeriod"/>
            </a:pPr>
            <a:r>
              <a:rPr lang="ru-RU" sz="2000" dirty="0" smtClean="0">
                <a:solidFill>
                  <a:schemeClr val="tx1"/>
                </a:solidFill>
              </a:rPr>
              <a:t>Подвижная мордовская игра: «в ключи»</a:t>
            </a:r>
            <a:endParaRPr lang="ru-RU" sz="2400" dirty="0" smtClean="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7503" y="-27384"/>
            <a:ext cx="5188793" cy="1077218"/>
          </a:xfrm>
          <a:prstGeom prst="rect">
            <a:avLst/>
          </a:prstGeom>
        </p:spPr>
        <p:txBody>
          <a:bodyPr wrap="none">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этап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основной</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Реализация проекта</a:t>
            </a: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504056" y="980728"/>
            <a:ext cx="9468544" cy="400110"/>
          </a:xfrm>
          <a:prstGeom prst="rect">
            <a:avLst/>
          </a:prstGeom>
        </p:spPr>
        <p:txBody>
          <a:bodyPr wrap="square">
            <a:spAutoFit/>
          </a:bodyPr>
          <a:lstStyle/>
          <a:p>
            <a:r>
              <a:rPr lang="ru-RU" sz="20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Образовательная деятельность в режимные моменты</a:t>
            </a:r>
            <a:endParaRPr lang="ru-RU" sz="2000" dirty="0">
              <a:solidFill>
                <a:schemeClr val="accent6">
                  <a:lumMod val="75000"/>
                </a:schemeClr>
              </a:solidFill>
            </a:endParaRPr>
          </a:p>
        </p:txBody>
      </p:sp>
      <p:sp>
        <p:nvSpPr>
          <p:cNvPr id="4" name="Прямоугольник 3"/>
          <p:cNvSpPr/>
          <p:nvPr/>
        </p:nvSpPr>
        <p:spPr>
          <a:xfrm>
            <a:off x="251520" y="1484784"/>
            <a:ext cx="8604448" cy="51845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solidFill>
                  <a:schemeClr val="tx1"/>
                </a:solidFill>
              </a:rPr>
              <a:t>    </a:t>
            </a:r>
            <a:r>
              <a:rPr lang="ru-RU" sz="2200" dirty="0" smtClean="0">
                <a:solidFill>
                  <a:schemeClr val="tx1"/>
                </a:solidFill>
              </a:rPr>
              <a:t>Прогулка</a:t>
            </a:r>
          </a:p>
          <a:p>
            <a:r>
              <a:rPr lang="ru-RU" sz="2200" b="1" dirty="0" smtClean="0">
                <a:solidFill>
                  <a:schemeClr val="tx1"/>
                </a:solidFill>
              </a:rPr>
              <a:t>Наблюдение</a:t>
            </a:r>
            <a:r>
              <a:rPr lang="ru-RU" sz="2200" dirty="0" smtClean="0">
                <a:solidFill>
                  <a:schemeClr val="tx1"/>
                </a:solidFill>
              </a:rPr>
              <a:t> за деревьями Мордовского края.</a:t>
            </a:r>
          </a:p>
          <a:p>
            <a:r>
              <a:rPr lang="ru-RU" sz="2200" dirty="0" smtClean="0">
                <a:solidFill>
                  <a:schemeClr val="tx1"/>
                </a:solidFill>
              </a:rPr>
              <a:t>Цель: </a:t>
            </a:r>
            <a:r>
              <a:rPr lang="ru-RU" sz="2200" dirty="0" smtClean="0"/>
              <a:t>Формировать нравственные отношения и чувство к природе родного края: чуткость, отзывчивость. Воспитывать у детей любовь к природе, желанием беречь и защищать её</a:t>
            </a:r>
            <a:r>
              <a:rPr lang="ru-RU" sz="2200" dirty="0" smtClean="0"/>
              <a:t>.</a:t>
            </a:r>
          </a:p>
          <a:p>
            <a:r>
              <a:rPr lang="ru-RU" sz="2200" b="1" dirty="0" smtClean="0"/>
              <a:t>Труд в природе:</a:t>
            </a:r>
            <a:r>
              <a:rPr lang="ru-RU" sz="2200" dirty="0" smtClean="0"/>
              <a:t> собирание сухих веточек</a:t>
            </a:r>
          </a:p>
          <a:p>
            <a:r>
              <a:rPr lang="ru-RU" sz="2200" b="1" dirty="0" smtClean="0"/>
              <a:t>Физкультурный досуг: </a:t>
            </a:r>
            <a:r>
              <a:rPr lang="ru-RU" sz="2200" dirty="0" smtClean="0"/>
              <a:t>Мордовские богатыри</a:t>
            </a:r>
            <a:endParaRPr lang="ru-RU" sz="2200" b="1" dirty="0" smtClean="0"/>
          </a:p>
          <a:p>
            <a:r>
              <a:rPr lang="ru-RU" sz="2200" b="1" dirty="0" smtClean="0"/>
              <a:t>Разучивание Мордовской народной считалочки: </a:t>
            </a:r>
            <a:r>
              <a:rPr lang="ru-RU" sz="2200" dirty="0" smtClean="0"/>
              <a:t>«вейке, </a:t>
            </a:r>
            <a:r>
              <a:rPr lang="ru-RU" sz="2200" dirty="0" err="1" smtClean="0"/>
              <a:t>кафто</a:t>
            </a:r>
            <a:r>
              <a:rPr lang="ru-RU" sz="2200" dirty="0" smtClean="0"/>
              <a:t>, </a:t>
            </a:r>
            <a:r>
              <a:rPr lang="ru-RU" sz="2200" dirty="0" err="1" smtClean="0"/>
              <a:t>колмо</a:t>
            </a:r>
            <a:r>
              <a:rPr lang="ru-RU" sz="2200" dirty="0" smtClean="0"/>
              <a:t>…»</a:t>
            </a:r>
            <a:endParaRPr lang="ru-RU" sz="2200" b="1" dirty="0" smtClean="0"/>
          </a:p>
          <a:p>
            <a:r>
              <a:rPr lang="ru-RU" sz="2200" b="1" dirty="0" smtClean="0">
                <a:solidFill>
                  <a:schemeClr val="tx1"/>
                </a:solidFill>
              </a:rPr>
              <a:t>Подвижные игры</a:t>
            </a:r>
            <a:r>
              <a:rPr lang="ru-RU" sz="2200" dirty="0" smtClean="0">
                <a:solidFill>
                  <a:schemeClr val="tx1"/>
                </a:solidFill>
              </a:rPr>
              <a:t>: «круговой»; «раю-раю»</a:t>
            </a:r>
          </a:p>
          <a:p>
            <a:r>
              <a:rPr lang="ru-RU" sz="2200" b="1" dirty="0" smtClean="0">
                <a:solidFill>
                  <a:schemeClr val="tx1"/>
                </a:solidFill>
              </a:rPr>
              <a:t>Народные игры: </a:t>
            </a:r>
            <a:r>
              <a:rPr lang="ru-RU" sz="2200" dirty="0" smtClean="0">
                <a:solidFill>
                  <a:schemeClr val="tx1"/>
                </a:solidFill>
              </a:rPr>
              <a:t>«бабушка», «</a:t>
            </a:r>
            <a:r>
              <a:rPr lang="ru-RU" sz="2200" dirty="0" err="1" smtClean="0">
                <a:solidFill>
                  <a:schemeClr val="tx1"/>
                </a:solidFill>
              </a:rPr>
              <a:t>ветер-ветерки</a:t>
            </a:r>
            <a:r>
              <a:rPr lang="ru-RU" sz="2200" dirty="0" smtClean="0">
                <a:solidFill>
                  <a:schemeClr val="tx1"/>
                </a:solidFill>
              </a:rPr>
              <a:t>»</a:t>
            </a:r>
          </a:p>
          <a:p>
            <a:r>
              <a:rPr lang="ru-RU" sz="2200" b="1" dirty="0" smtClean="0">
                <a:solidFill>
                  <a:schemeClr val="tx1"/>
                </a:solidFill>
              </a:rPr>
              <a:t>Самостоятельная деятельность детей: </a:t>
            </a:r>
            <a:r>
              <a:rPr lang="ru-RU" sz="2200" dirty="0" smtClean="0">
                <a:solidFill>
                  <a:schemeClr val="tx1"/>
                </a:solidFill>
              </a:rPr>
              <a:t>наблюдение за природой </a:t>
            </a:r>
            <a:r>
              <a:rPr lang="ru-RU" sz="2200" dirty="0" err="1" smtClean="0">
                <a:solidFill>
                  <a:schemeClr val="tx1"/>
                </a:solidFill>
              </a:rPr>
              <a:t>мордовии</a:t>
            </a:r>
            <a:r>
              <a:rPr lang="ru-RU" sz="2200" dirty="0" smtClean="0">
                <a:solidFill>
                  <a:schemeClr val="tx1"/>
                </a:solidFill>
              </a:rPr>
              <a:t>, подвижные игры с мячом.</a:t>
            </a:r>
          </a:p>
          <a:p>
            <a:r>
              <a:rPr lang="ru-RU" sz="2200" b="1" dirty="0" smtClean="0">
                <a:solidFill>
                  <a:schemeClr val="tx1"/>
                </a:solidFill>
              </a:rPr>
              <a:t>Индивидуальная работа: </a:t>
            </a:r>
            <a:r>
              <a:rPr lang="ru-RU" sz="2200" dirty="0" smtClean="0">
                <a:solidFill>
                  <a:schemeClr val="tx1"/>
                </a:solidFill>
              </a:rPr>
              <a:t>ходьба по бревнышку - развитие равновесия</a:t>
            </a:r>
            <a:endParaRPr lang="ru-RU" sz="2200" b="1" dirty="0" smtClean="0">
              <a:solidFill>
                <a:schemeClr val="tx1"/>
              </a:solidFill>
            </a:endParaRPr>
          </a:p>
          <a:p>
            <a:endParaRPr lang="ru-RU" sz="2000" b="1" dirty="0" smtClean="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7503" y="260648"/>
            <a:ext cx="5188793" cy="1077218"/>
          </a:xfrm>
          <a:prstGeom prst="rect">
            <a:avLst/>
          </a:prstGeom>
        </p:spPr>
        <p:txBody>
          <a:bodyPr wrap="none">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этап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основной</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Реализация проекта</a:t>
            </a: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504056" y="1444714"/>
            <a:ext cx="9468544" cy="400110"/>
          </a:xfrm>
          <a:prstGeom prst="rect">
            <a:avLst/>
          </a:prstGeom>
        </p:spPr>
        <p:txBody>
          <a:bodyPr wrap="square">
            <a:spAutoFit/>
          </a:bodyPr>
          <a:lstStyle/>
          <a:p>
            <a:r>
              <a:rPr lang="ru-RU" sz="20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Образовательная деятельность в режимные моменты</a:t>
            </a:r>
            <a:endParaRPr lang="ru-RU" sz="2000" dirty="0">
              <a:solidFill>
                <a:schemeClr val="accent6">
                  <a:lumMod val="75000"/>
                </a:schemeClr>
              </a:solidFill>
            </a:endParaRPr>
          </a:p>
        </p:txBody>
      </p:sp>
      <p:sp>
        <p:nvSpPr>
          <p:cNvPr id="4" name="Прямоугольник 3"/>
          <p:cNvSpPr/>
          <p:nvPr/>
        </p:nvSpPr>
        <p:spPr>
          <a:xfrm>
            <a:off x="251520" y="1988840"/>
            <a:ext cx="8604448" cy="46805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solidFill>
                  <a:schemeClr val="tx1"/>
                </a:solidFill>
              </a:rPr>
              <a:t>   Вечер</a:t>
            </a:r>
          </a:p>
          <a:p>
            <a:pPr>
              <a:buFontTx/>
              <a:buChar char="-"/>
            </a:pPr>
            <a:r>
              <a:rPr lang="ru-RU" sz="2200" dirty="0" smtClean="0">
                <a:solidFill>
                  <a:schemeClr val="tx1"/>
                </a:solidFill>
              </a:rPr>
              <a:t>Гигиенические процедуры</a:t>
            </a:r>
          </a:p>
          <a:p>
            <a:pPr>
              <a:buFontTx/>
              <a:buChar char="-"/>
            </a:pPr>
            <a:r>
              <a:rPr lang="ru-RU" sz="2200" dirty="0" smtClean="0">
                <a:solidFill>
                  <a:schemeClr val="tx1"/>
                </a:solidFill>
              </a:rPr>
              <a:t>Пальчиковая гимнастика «паучок»</a:t>
            </a:r>
          </a:p>
          <a:p>
            <a:pPr>
              <a:buFontTx/>
              <a:buChar char="-"/>
            </a:pPr>
            <a:r>
              <a:rPr lang="ru-RU" sz="2200" dirty="0" smtClean="0">
                <a:solidFill>
                  <a:schemeClr val="tx1"/>
                </a:solidFill>
              </a:rPr>
              <a:t>Дидактических игра посвященная </a:t>
            </a:r>
            <a:r>
              <a:rPr lang="ru-RU" sz="2200" dirty="0" smtClean="0">
                <a:solidFill>
                  <a:schemeClr val="tx1"/>
                </a:solidFill>
              </a:rPr>
              <a:t>разным видам народных праздников: «Назови время года и народный сезонный праздник</a:t>
            </a:r>
            <a:r>
              <a:rPr lang="ru-RU" sz="2200" dirty="0" smtClean="0">
                <a:solidFill>
                  <a:schemeClr val="tx1"/>
                </a:solidFill>
              </a:rPr>
              <a:t>»</a:t>
            </a:r>
          </a:p>
          <a:p>
            <a:pPr>
              <a:buFontTx/>
              <a:buChar char="-"/>
            </a:pPr>
            <a:r>
              <a:rPr lang="ru-RU" sz="2200" dirty="0" smtClean="0">
                <a:solidFill>
                  <a:schemeClr val="tx1"/>
                </a:solidFill>
              </a:rPr>
              <a:t>Сюжетно-ролевая игра </a:t>
            </a:r>
            <a:r>
              <a:rPr lang="ru-RU" sz="2200" dirty="0" smtClean="0">
                <a:solidFill>
                  <a:schemeClr val="tx1"/>
                </a:solidFill>
              </a:rPr>
              <a:t>«Дочки-матери», «Семья</a:t>
            </a:r>
            <a:r>
              <a:rPr lang="ru-RU" sz="2200" dirty="0" smtClean="0">
                <a:solidFill>
                  <a:schemeClr val="tx1"/>
                </a:solidFill>
              </a:rPr>
              <a:t>»</a:t>
            </a:r>
          </a:p>
          <a:p>
            <a:pPr>
              <a:buFontTx/>
              <a:buChar char="-"/>
            </a:pPr>
            <a:r>
              <a:rPr lang="ru-RU" sz="2200" dirty="0" smtClean="0">
                <a:solidFill>
                  <a:schemeClr val="tx1"/>
                </a:solidFill>
              </a:rPr>
              <a:t>Рисование национальных костюмов для альбома «Мордовские костюмы»</a:t>
            </a:r>
          </a:p>
          <a:p>
            <a:pPr>
              <a:buFontTx/>
              <a:buChar char="-"/>
            </a:pPr>
            <a:r>
              <a:rPr lang="ru-RU" sz="2200" dirty="0" smtClean="0">
                <a:solidFill>
                  <a:schemeClr val="tx1"/>
                </a:solidFill>
              </a:rPr>
              <a:t>Изготовление альбома «Мордовские костюмы»</a:t>
            </a:r>
          </a:p>
          <a:p>
            <a:pPr>
              <a:buFontTx/>
              <a:buChar char="-"/>
            </a:pPr>
            <a:r>
              <a:rPr lang="ru-RU" sz="2200" dirty="0" smtClean="0">
                <a:solidFill>
                  <a:schemeClr val="tx1"/>
                </a:solidFill>
              </a:rPr>
              <a:t>Настольные игры: «памятные места Саранска», «собери флаг и герб Мордовии»</a:t>
            </a:r>
          </a:p>
          <a:p>
            <a:pPr>
              <a:buFontTx/>
              <a:buChar char="-"/>
            </a:pPr>
            <a:r>
              <a:rPr lang="ru-RU" sz="2200" dirty="0" smtClean="0">
                <a:solidFill>
                  <a:schemeClr val="tx1"/>
                </a:solidFill>
              </a:rPr>
              <a:t>Музыкально-тематическое развлечение: танец «</a:t>
            </a:r>
            <a:r>
              <a:rPr lang="ru-RU" sz="2200" dirty="0" err="1" smtClean="0">
                <a:solidFill>
                  <a:schemeClr val="tx1"/>
                </a:solidFill>
              </a:rPr>
              <a:t>я-чайничала</a:t>
            </a:r>
            <a:r>
              <a:rPr lang="ru-RU" sz="2200" dirty="0" smtClean="0">
                <a:solidFill>
                  <a:schemeClr val="tx1"/>
                </a:solidFill>
              </a:rPr>
              <a:t>»</a:t>
            </a:r>
          </a:p>
          <a:p>
            <a:pPr>
              <a:buFontTx/>
              <a:buChar char="-"/>
            </a:pPr>
            <a:r>
              <a:rPr lang="ru-RU" sz="2200" dirty="0" smtClean="0">
                <a:solidFill>
                  <a:schemeClr val="tx1"/>
                </a:solidFill>
              </a:rPr>
              <a:t>Свободная деятельность детей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7503" y="44624"/>
            <a:ext cx="5188793" cy="1077218"/>
          </a:xfrm>
          <a:prstGeom prst="rect">
            <a:avLst/>
          </a:prstGeom>
        </p:spPr>
        <p:txBody>
          <a:bodyPr wrap="none">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этап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основной</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Реализация проекта</a:t>
            </a: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504056" y="1124744"/>
            <a:ext cx="9468544" cy="400110"/>
          </a:xfrm>
          <a:prstGeom prst="rect">
            <a:avLst/>
          </a:prstGeom>
        </p:spPr>
        <p:txBody>
          <a:bodyPr wrap="square">
            <a:spAutoFit/>
          </a:bodyPr>
          <a:lstStyle/>
          <a:p>
            <a:r>
              <a:rPr lang="ru-RU" sz="20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Образовательная деятельность в режимные моменты</a:t>
            </a:r>
            <a:endParaRPr lang="ru-RU" sz="2000" dirty="0">
              <a:solidFill>
                <a:schemeClr val="accent6">
                  <a:lumMod val="75000"/>
                </a:schemeClr>
              </a:solidFill>
            </a:endParaRPr>
          </a:p>
        </p:txBody>
      </p:sp>
      <p:sp>
        <p:nvSpPr>
          <p:cNvPr id="4" name="Прямоугольник 3"/>
          <p:cNvSpPr/>
          <p:nvPr/>
        </p:nvSpPr>
        <p:spPr>
          <a:xfrm>
            <a:off x="251520" y="1700808"/>
            <a:ext cx="8604448" cy="50405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solidFill>
                  <a:schemeClr val="tx1"/>
                </a:solidFill>
              </a:rPr>
              <a:t>  Прогулка</a:t>
            </a:r>
          </a:p>
          <a:p>
            <a:pPr>
              <a:buFontTx/>
              <a:buChar char="-"/>
            </a:pPr>
            <a:r>
              <a:rPr lang="ru-RU" sz="2200" dirty="0" smtClean="0">
                <a:solidFill>
                  <a:schemeClr val="tx1"/>
                </a:solidFill>
              </a:rPr>
              <a:t>Целевая прогулка: Прогулка по экологической тропе детского сада, наблюдение за растениями, насекомыми Мордовии</a:t>
            </a:r>
          </a:p>
          <a:p>
            <a:r>
              <a:rPr lang="ru-RU" sz="2200" dirty="0" smtClean="0">
                <a:solidFill>
                  <a:schemeClr val="tx1"/>
                </a:solidFill>
              </a:rPr>
              <a:t>Цель: информирования детей об уходе за растениями, о их полезных свойствах, о назначении в природе. Обогащение информацией о полезности старых пеньков, и насекомых.</a:t>
            </a:r>
          </a:p>
          <a:p>
            <a:r>
              <a:rPr lang="ru-RU" sz="2200" dirty="0" smtClean="0">
                <a:solidFill>
                  <a:schemeClr val="tx1"/>
                </a:solidFill>
              </a:rPr>
              <a:t>- Беседа: «Красная книга </a:t>
            </a:r>
            <a:r>
              <a:rPr lang="ru-RU" sz="2200" dirty="0" err="1" smtClean="0">
                <a:solidFill>
                  <a:schemeClr val="tx1"/>
                </a:solidFill>
              </a:rPr>
              <a:t>мордовии</a:t>
            </a:r>
            <a:r>
              <a:rPr lang="ru-RU" sz="2200" dirty="0" smtClean="0">
                <a:solidFill>
                  <a:schemeClr val="tx1"/>
                </a:solidFill>
              </a:rPr>
              <a:t>»</a:t>
            </a:r>
          </a:p>
          <a:p>
            <a:r>
              <a:rPr lang="ru-RU" sz="2200" dirty="0" smtClean="0">
                <a:solidFill>
                  <a:schemeClr val="tx1"/>
                </a:solidFill>
              </a:rPr>
              <a:t>-Труд в природе: Поливание цветочков</a:t>
            </a:r>
          </a:p>
          <a:p>
            <a:pPr>
              <a:buFontTx/>
              <a:buChar char="-"/>
            </a:pPr>
            <a:r>
              <a:rPr lang="ru-RU" sz="2200" dirty="0" smtClean="0">
                <a:solidFill>
                  <a:schemeClr val="tx1"/>
                </a:solidFill>
              </a:rPr>
              <a:t>Подвижные игры: «в курочек»</a:t>
            </a:r>
          </a:p>
          <a:p>
            <a:pPr>
              <a:buFontTx/>
              <a:buChar char="-"/>
            </a:pPr>
            <a:r>
              <a:rPr lang="ru-RU" sz="2200" dirty="0" smtClean="0">
                <a:solidFill>
                  <a:schemeClr val="tx1"/>
                </a:solidFill>
              </a:rPr>
              <a:t> </a:t>
            </a:r>
            <a:r>
              <a:rPr lang="ru-RU" sz="2200" dirty="0" smtClean="0">
                <a:solidFill>
                  <a:schemeClr val="tx1"/>
                </a:solidFill>
              </a:rPr>
              <a:t>Дидактическая игра: </a:t>
            </a:r>
            <a:r>
              <a:rPr lang="ru-RU" sz="2200" dirty="0" smtClean="0">
                <a:solidFill>
                  <a:schemeClr val="tx1"/>
                </a:solidFill>
              </a:rPr>
              <a:t>«Угадай, на чем играю? </a:t>
            </a:r>
            <a:r>
              <a:rPr lang="ru-RU" sz="2200" dirty="0" smtClean="0">
                <a:solidFill>
                  <a:schemeClr val="tx1"/>
                </a:solidFill>
              </a:rPr>
              <a:t>»</a:t>
            </a:r>
          </a:p>
          <a:p>
            <a:pPr>
              <a:buFontTx/>
              <a:buChar char="-"/>
            </a:pPr>
            <a:r>
              <a:rPr lang="ru-RU" sz="2200" dirty="0" smtClean="0">
                <a:solidFill>
                  <a:schemeClr val="tx1"/>
                </a:solidFill>
              </a:rPr>
              <a:t>Народная игра: «котел»</a:t>
            </a:r>
          </a:p>
          <a:p>
            <a:pPr>
              <a:buFontTx/>
              <a:buChar char="-"/>
            </a:pPr>
            <a:r>
              <a:rPr lang="ru-RU" sz="2200" dirty="0" smtClean="0">
                <a:solidFill>
                  <a:schemeClr val="tx1"/>
                </a:solidFill>
              </a:rPr>
              <a:t>Свободная деятельность детей: подвижные игры с мячом, наблюдение за природой Мордовии, игры по замыслу</a:t>
            </a:r>
          </a:p>
          <a:p>
            <a:pPr>
              <a:buFontTx/>
              <a:buChar char="-"/>
            </a:pPr>
            <a:r>
              <a:rPr lang="ru-RU" sz="2200" dirty="0" smtClean="0">
                <a:solidFill>
                  <a:schemeClr val="tx1"/>
                </a:solidFill>
              </a:rPr>
              <a:t>Индивидуальная работа: Попадание мяча в цель</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476672"/>
            <a:ext cx="7416824" cy="707886"/>
          </a:xfrm>
          <a:prstGeom prst="rect">
            <a:avLst/>
          </a:prstGeom>
        </p:spPr>
        <p:txBody>
          <a:bodyPr wrap="square">
            <a:spAutoFit/>
          </a:bodyPr>
          <a:lstStyle/>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Работа с родителями</a:t>
            </a:r>
            <a:endPar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251520" y="1556792"/>
            <a:ext cx="8604448" cy="49685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buAutoNum type="arabicPeriod"/>
            </a:pPr>
            <a:r>
              <a:rPr lang="ru-RU" sz="2400" dirty="0" smtClean="0">
                <a:solidFill>
                  <a:schemeClr val="tx1"/>
                </a:solidFill>
              </a:rPr>
              <a:t>Консультация </a:t>
            </a:r>
            <a:r>
              <a:rPr lang="ru-RU" sz="2400" dirty="0" smtClean="0">
                <a:solidFill>
                  <a:schemeClr val="tx1"/>
                </a:solidFill>
              </a:rPr>
              <a:t>для родителей: «Роль семьи в приобщение детей к </a:t>
            </a:r>
            <a:r>
              <a:rPr lang="ru-RU" sz="2400" dirty="0" smtClean="0">
                <a:solidFill>
                  <a:schemeClr val="tx1"/>
                </a:solidFill>
              </a:rPr>
              <a:t>Мордовской </a:t>
            </a:r>
            <a:r>
              <a:rPr lang="ru-RU" sz="2400" dirty="0" smtClean="0">
                <a:solidFill>
                  <a:schemeClr val="tx1"/>
                </a:solidFill>
              </a:rPr>
              <a:t>национальной культуре и традициям», «Народные праздники на Руси», «Старинные русские обычаи», «Русские промыслы</a:t>
            </a:r>
            <a:r>
              <a:rPr lang="ru-RU" sz="2400" dirty="0" smtClean="0">
                <a:solidFill>
                  <a:schemeClr val="tx1"/>
                </a:solidFill>
              </a:rPr>
              <a:t>».</a:t>
            </a:r>
          </a:p>
          <a:p>
            <a:pPr marL="457200" indent="-457200">
              <a:buAutoNum type="arabicPeriod"/>
            </a:pPr>
            <a:r>
              <a:rPr lang="ru-RU" sz="2400" dirty="0" smtClean="0">
                <a:solidFill>
                  <a:schemeClr val="tx1"/>
                </a:solidFill>
              </a:rPr>
              <a:t>Рекомендации родителям по домашнему чтению с детьми (народные мордовские сказки, пословицы, поговорки).</a:t>
            </a:r>
          </a:p>
          <a:p>
            <a:pPr marL="457200" indent="-457200">
              <a:buAutoNum type="arabicPeriod"/>
            </a:pPr>
            <a:r>
              <a:rPr lang="ru-RU" sz="2400" dirty="0" smtClean="0">
                <a:solidFill>
                  <a:schemeClr val="tx1"/>
                </a:solidFill>
              </a:rPr>
              <a:t>Разучивание с детьми поговорок и пословиц.</a:t>
            </a:r>
          </a:p>
          <a:p>
            <a:pPr marL="457200" indent="-457200">
              <a:buAutoNum type="arabicPeriod"/>
            </a:pPr>
            <a:r>
              <a:rPr lang="ru-RU" sz="2400" dirty="0" smtClean="0">
                <a:solidFill>
                  <a:schemeClr val="tx1"/>
                </a:solidFill>
              </a:rPr>
              <a:t>Рекомендации о прослушивании Мордовских песен с детьми.</a:t>
            </a:r>
          </a:p>
          <a:p>
            <a:pPr marL="457200" indent="-457200">
              <a:buAutoNum type="arabicPeriod"/>
            </a:pPr>
            <a:r>
              <a:rPr lang="ru-RU" sz="2400" dirty="0" smtClean="0">
                <a:solidFill>
                  <a:schemeClr val="tx1"/>
                </a:solidFill>
              </a:rPr>
              <a:t>Помощь в составлении альбома «Мордовских костюмов».</a:t>
            </a:r>
          </a:p>
          <a:p>
            <a:pPr marL="457200" indent="-457200">
              <a:buAutoNum type="arabicPeriod"/>
            </a:pPr>
            <a:r>
              <a:rPr lang="ru-RU" sz="2400" dirty="0" smtClean="0">
                <a:solidFill>
                  <a:schemeClr val="tx1"/>
                </a:solidFill>
              </a:rPr>
              <a:t>Отгадывание загадок о Мордовской избе, животных и растениях Мордовии с детьми.</a:t>
            </a:r>
            <a:endParaRPr lang="ru-RU" sz="24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0135" y="2636912"/>
            <a:ext cx="6970947" cy="1631216"/>
          </a:xfrm>
          <a:prstGeom prst="rect">
            <a:avLst/>
          </a:prstGeom>
        </p:spPr>
        <p:txBody>
          <a:bodyPr wrap="none">
            <a:spAutoFit/>
          </a:bodyPr>
          <a:lstStyle/>
          <a:p>
            <a:pPr algn="ctr"/>
            <a:r>
              <a:rPr lang="ru-RU"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r>
              <a:rPr lang="ru-RU"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этап </a:t>
            </a:r>
            <a:endParaRPr lang="ru-RU"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ru-RU"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заключительный</a:t>
            </a:r>
            <a:endParaRPr lang="ru-RU"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395536" y="476672"/>
            <a:ext cx="3888432" cy="194421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200" dirty="0" smtClean="0">
                <a:solidFill>
                  <a:schemeClr val="tx1"/>
                </a:solidFill>
              </a:rPr>
              <a:t>Выставка рисунков детей: «Народная культура и традиции», «Мордовская изба», «Мордовские праздники»</a:t>
            </a:r>
          </a:p>
        </p:txBody>
      </p:sp>
      <p:sp>
        <p:nvSpPr>
          <p:cNvPr id="5" name="Прямоугольник 4"/>
          <p:cNvSpPr/>
          <p:nvPr/>
        </p:nvSpPr>
        <p:spPr>
          <a:xfrm>
            <a:off x="467544" y="4941168"/>
            <a:ext cx="3888432"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200" dirty="0" smtClean="0">
                <a:solidFill>
                  <a:schemeClr val="tx1"/>
                </a:solidFill>
              </a:rPr>
              <a:t>Альбом «мордовские костюмы»</a:t>
            </a:r>
          </a:p>
        </p:txBody>
      </p:sp>
      <p:sp>
        <p:nvSpPr>
          <p:cNvPr id="6" name="Прямоугольник 5"/>
          <p:cNvSpPr/>
          <p:nvPr/>
        </p:nvSpPr>
        <p:spPr>
          <a:xfrm>
            <a:off x="4932040" y="4509120"/>
            <a:ext cx="3888432"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200" dirty="0" smtClean="0">
                <a:solidFill>
                  <a:schemeClr val="tx1"/>
                </a:solidFill>
              </a:rPr>
              <a:t>Выставка фото детей в Мордовских костюмах</a:t>
            </a:r>
          </a:p>
        </p:txBody>
      </p:sp>
      <p:sp>
        <p:nvSpPr>
          <p:cNvPr id="7" name="Прямоугольник 6"/>
          <p:cNvSpPr/>
          <p:nvPr/>
        </p:nvSpPr>
        <p:spPr>
          <a:xfrm>
            <a:off x="4716016" y="836712"/>
            <a:ext cx="3888432"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200" dirty="0" smtClean="0">
                <a:solidFill>
                  <a:schemeClr val="tx1"/>
                </a:solidFill>
              </a:rPr>
              <a:t>Организация Мордовского уголка</a:t>
            </a:r>
          </a:p>
          <a:p>
            <a:pPr algn="ctr"/>
            <a:r>
              <a:rPr lang="ru-RU" sz="2200" dirty="0" smtClean="0">
                <a:solidFill>
                  <a:schemeClr val="tx1"/>
                </a:solidFill>
              </a:rPr>
              <a:t>«Мордовская изба»</a:t>
            </a:r>
          </a:p>
        </p:txBody>
      </p:sp>
      <p:sp>
        <p:nvSpPr>
          <p:cNvPr id="8" name="Стрелка углом 7"/>
          <p:cNvSpPr/>
          <p:nvPr/>
        </p:nvSpPr>
        <p:spPr>
          <a:xfrm rot="16200000" flipH="1">
            <a:off x="397828" y="3786748"/>
            <a:ext cx="86409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Стрелка углом 8"/>
          <p:cNvSpPr/>
          <p:nvPr/>
        </p:nvSpPr>
        <p:spPr>
          <a:xfrm rot="16200000" flipH="1" flipV="1">
            <a:off x="8176592" y="3640832"/>
            <a:ext cx="720080" cy="5844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Стрелка вниз 9"/>
          <p:cNvSpPr/>
          <p:nvPr/>
        </p:nvSpPr>
        <p:spPr>
          <a:xfrm flipV="1">
            <a:off x="2267744" y="2708920"/>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flipV="1">
            <a:off x="6444208" y="2564904"/>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332656"/>
            <a:ext cx="6347186" cy="1077218"/>
          </a:xfrm>
          <a:prstGeom prst="rect">
            <a:avLst/>
          </a:prstGeom>
        </p:spPr>
        <p:txBody>
          <a:bodyPr wrap="none">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Список использованных</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источников</a:t>
            </a: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Прямоугольник 4"/>
          <p:cNvSpPr/>
          <p:nvPr/>
        </p:nvSpPr>
        <p:spPr>
          <a:xfrm>
            <a:off x="323528" y="1412776"/>
            <a:ext cx="8517086" cy="5262979"/>
          </a:xfrm>
          <a:prstGeom prst="rect">
            <a:avLst/>
          </a:prstGeom>
        </p:spPr>
        <p:txBody>
          <a:bodyPr wrap="square">
            <a:spAutoFit/>
          </a:bodyPr>
          <a:lstStyle/>
          <a:p>
            <a:r>
              <a:rPr lang="ru-RU" sz="2400" dirty="0" smtClean="0"/>
              <a:t>1. </a:t>
            </a:r>
            <a:r>
              <a:rPr lang="ru-RU" sz="2400" dirty="0" err="1" smtClean="0"/>
              <a:t>Бурляева</a:t>
            </a:r>
            <a:r>
              <a:rPr lang="ru-RU" sz="2400" dirty="0" smtClean="0"/>
              <a:t>, О. В. Мы в Мордовии живем </a:t>
            </a:r>
            <a:r>
              <a:rPr lang="en-US" sz="2400" dirty="0" smtClean="0"/>
              <a:t>/</a:t>
            </a:r>
            <a:r>
              <a:rPr lang="ru-RU" sz="2400" dirty="0" smtClean="0"/>
              <a:t> О. В. </a:t>
            </a:r>
            <a:r>
              <a:rPr lang="ru-RU" sz="2400" dirty="0" err="1" smtClean="0"/>
              <a:t>Бурляева</a:t>
            </a:r>
            <a:r>
              <a:rPr lang="en-US" sz="2400" dirty="0" smtClean="0"/>
              <a:t> //</a:t>
            </a:r>
            <a:r>
              <a:rPr lang="ru-RU" sz="2400" dirty="0" smtClean="0"/>
              <a:t> Примерный региональный модуль программы дошкольного образования. – М.: Саранск 2016г – 87 с.</a:t>
            </a:r>
          </a:p>
          <a:p>
            <a:r>
              <a:rPr lang="ru-RU" sz="2400" dirty="0" smtClean="0"/>
              <a:t>2</a:t>
            </a:r>
            <a:r>
              <a:rPr lang="ru-RU" sz="2400" dirty="0" smtClean="0"/>
              <a:t>. Комарова, Т. С. </a:t>
            </a:r>
            <a:r>
              <a:rPr lang="ru-RU" sz="2400" dirty="0" smtClean="0"/>
              <a:t>«Изобразительная деятельность в детском саду. </a:t>
            </a:r>
            <a:r>
              <a:rPr lang="ru-RU" sz="2400" dirty="0" smtClean="0"/>
              <a:t>Подготовительная группа» </a:t>
            </a:r>
            <a:r>
              <a:rPr lang="en-US" sz="2400" dirty="0" smtClean="0"/>
              <a:t>/</a:t>
            </a:r>
            <a:r>
              <a:rPr lang="ru-RU" sz="2400" dirty="0" smtClean="0"/>
              <a:t> </a:t>
            </a:r>
            <a:r>
              <a:rPr lang="ru-RU" sz="2400" dirty="0" smtClean="0"/>
              <a:t>Т. С. Комарова. - М.:  2014 год.</a:t>
            </a:r>
            <a:endParaRPr lang="ru-RU" sz="2400" dirty="0" smtClean="0"/>
          </a:p>
          <a:p>
            <a:r>
              <a:rPr lang="ru-RU" sz="2400" dirty="0" smtClean="0"/>
              <a:t>3. </a:t>
            </a:r>
            <a:r>
              <a:rPr lang="ru-RU" sz="2400" dirty="0" err="1" smtClean="0"/>
              <a:t>Пензулаева</a:t>
            </a:r>
            <a:r>
              <a:rPr lang="ru-RU" sz="2400" dirty="0" smtClean="0"/>
              <a:t>, Л. И. </a:t>
            </a:r>
            <a:r>
              <a:rPr lang="ru-RU" sz="2400" dirty="0" smtClean="0"/>
              <a:t>«Физическая культура в детском саду. </a:t>
            </a:r>
            <a:r>
              <a:rPr lang="ru-RU" sz="2400" dirty="0" smtClean="0"/>
              <a:t>Подготовительная группа» </a:t>
            </a:r>
            <a:r>
              <a:rPr lang="en-US" sz="2400" dirty="0" smtClean="0"/>
              <a:t>/ </a:t>
            </a:r>
            <a:r>
              <a:rPr lang="ru-RU" sz="2400" dirty="0" smtClean="0"/>
              <a:t>Л. И. </a:t>
            </a:r>
            <a:r>
              <a:rPr lang="ru-RU" sz="2400" dirty="0" err="1" smtClean="0"/>
              <a:t>Пнзулаева</a:t>
            </a:r>
            <a:r>
              <a:rPr lang="ru-RU" sz="2400" dirty="0" smtClean="0"/>
              <a:t>. – М.: 2014 </a:t>
            </a:r>
            <a:r>
              <a:rPr lang="ru-RU" sz="2400" dirty="0" smtClean="0"/>
              <a:t>год</a:t>
            </a:r>
          </a:p>
          <a:p>
            <a:r>
              <a:rPr lang="ru-RU" sz="2400" dirty="0" smtClean="0"/>
              <a:t>4</a:t>
            </a:r>
            <a:r>
              <a:rPr lang="ru-RU" sz="2400" dirty="0" smtClean="0"/>
              <a:t>. </a:t>
            </a:r>
            <a:r>
              <a:rPr lang="ru-RU" sz="2400" dirty="0" err="1" smtClean="0"/>
              <a:t>Степаненкова</a:t>
            </a:r>
            <a:r>
              <a:rPr lang="ru-RU" sz="2400" dirty="0" smtClean="0"/>
              <a:t>, Э. Я. </a:t>
            </a:r>
            <a:r>
              <a:rPr lang="ru-RU" sz="2400" dirty="0" smtClean="0"/>
              <a:t>«Сборник подвижных игр от 2-7 лет</a:t>
            </a:r>
            <a:r>
              <a:rPr lang="ru-RU" sz="2400" dirty="0" smtClean="0"/>
              <a:t>» </a:t>
            </a:r>
            <a:r>
              <a:rPr lang="en-US" sz="2400" dirty="0" smtClean="0"/>
              <a:t>/</a:t>
            </a:r>
            <a:r>
              <a:rPr lang="ru-RU" sz="2400" dirty="0" smtClean="0"/>
              <a:t>Э. Я. </a:t>
            </a:r>
            <a:r>
              <a:rPr lang="ru-RU" sz="2400" dirty="0" err="1" smtClean="0"/>
              <a:t>Степаненкова</a:t>
            </a:r>
            <a:r>
              <a:rPr lang="ru-RU" sz="2400" dirty="0" smtClean="0"/>
              <a:t> </a:t>
            </a:r>
            <a:r>
              <a:rPr lang="ru-RU" sz="2400" dirty="0" smtClean="0"/>
              <a:t>2014 год</a:t>
            </a:r>
          </a:p>
          <a:p>
            <a:r>
              <a:rPr lang="ru-RU" sz="2400" dirty="0" smtClean="0"/>
              <a:t>5. </a:t>
            </a:r>
            <a:r>
              <a:rPr lang="ru-RU" sz="2400" dirty="0" smtClean="0"/>
              <a:t>Петрова В. И., </a:t>
            </a:r>
            <a:r>
              <a:rPr lang="ru-RU" sz="2400" dirty="0" err="1" smtClean="0"/>
              <a:t>Стульник</a:t>
            </a:r>
            <a:r>
              <a:rPr lang="ru-RU" sz="2400" dirty="0" smtClean="0"/>
              <a:t> Т. Д «Этические беседы с детьми 4-7 лет</a:t>
            </a:r>
            <a:r>
              <a:rPr lang="ru-RU" sz="2400" dirty="0" smtClean="0"/>
              <a:t>» </a:t>
            </a:r>
            <a:r>
              <a:rPr lang="en-US" sz="2400" dirty="0" smtClean="0"/>
              <a:t>/ </a:t>
            </a:r>
            <a:r>
              <a:rPr lang="ru-RU" sz="2400" dirty="0" smtClean="0"/>
              <a:t>В. И. Петрова, Т. Д. </a:t>
            </a:r>
            <a:r>
              <a:rPr lang="ru-RU" sz="2400" dirty="0" err="1" smtClean="0"/>
              <a:t>Стульник</a:t>
            </a:r>
            <a:r>
              <a:rPr lang="ru-RU" sz="2400" dirty="0" smtClean="0"/>
              <a:t>. – М.: 2014 </a:t>
            </a:r>
            <a:r>
              <a:rPr lang="ru-RU" sz="2400" dirty="0" smtClean="0"/>
              <a:t>год</a:t>
            </a:r>
          </a:p>
          <a:p>
            <a:r>
              <a:rPr lang="ru-RU" sz="2400" dirty="0" smtClean="0"/>
              <a:t>6. </a:t>
            </a:r>
            <a:r>
              <a:rPr lang="ru-RU" sz="2400" dirty="0" err="1" smtClean="0"/>
              <a:t>Веракса</a:t>
            </a:r>
            <a:r>
              <a:rPr lang="ru-RU" sz="2400" dirty="0" smtClean="0"/>
              <a:t>, </a:t>
            </a:r>
            <a:r>
              <a:rPr lang="ru-RU" sz="2400" dirty="0" smtClean="0"/>
              <a:t>Н. Е., </a:t>
            </a:r>
            <a:r>
              <a:rPr lang="ru-RU" sz="2400" dirty="0" err="1" smtClean="0"/>
              <a:t>Веракса</a:t>
            </a:r>
            <a:r>
              <a:rPr lang="ru-RU" sz="2400" dirty="0" smtClean="0"/>
              <a:t>, </a:t>
            </a:r>
            <a:r>
              <a:rPr lang="ru-RU" sz="2400" dirty="0" smtClean="0"/>
              <a:t>А. Н. «Проектная деятельность в детском </a:t>
            </a:r>
            <a:r>
              <a:rPr lang="ru-RU" sz="2400" dirty="0" smtClean="0"/>
              <a:t>саду»</a:t>
            </a:r>
            <a:r>
              <a:rPr lang="en-US" sz="2400" dirty="0" smtClean="0"/>
              <a:t> </a:t>
            </a:r>
            <a:r>
              <a:rPr lang="en-US" sz="2400" dirty="0" smtClean="0"/>
              <a:t>/ </a:t>
            </a:r>
            <a:r>
              <a:rPr lang="ru-RU" sz="2400" dirty="0" smtClean="0"/>
              <a:t>Н. Е. </a:t>
            </a:r>
            <a:r>
              <a:rPr lang="ru-RU" sz="2400" dirty="0" err="1" smtClean="0"/>
              <a:t>Веракса</a:t>
            </a:r>
            <a:r>
              <a:rPr lang="ru-RU" sz="2400" dirty="0" smtClean="0"/>
              <a:t>, А. Н. </a:t>
            </a:r>
            <a:r>
              <a:rPr lang="ru-RU" sz="2400" dirty="0" err="1" smtClean="0"/>
              <a:t>Веракса</a:t>
            </a:r>
            <a:r>
              <a:rPr lang="ru-RU" sz="2400" dirty="0" smtClean="0"/>
              <a:t>. – М.: 2014 год</a:t>
            </a:r>
            <a:endParaRPr lang="ru-RU" sz="2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20791438">
            <a:off x="362184" y="2732626"/>
            <a:ext cx="8393708" cy="1323439"/>
          </a:xfrm>
          <a:prstGeom prst="rect">
            <a:avLst/>
          </a:prstGeom>
          <a:noFill/>
        </p:spPr>
        <p:txBody>
          <a:bodyPr wrap="square" lIns="91440" tIns="45720" rIns="91440" bIns="45720">
            <a:spAutoFit/>
            <a:scene3d>
              <a:camera prst="orthographicFront"/>
              <a:lightRig rig="threePt" dir="t"/>
            </a:scene3d>
            <a:sp3d extrusionH="57150">
              <a:bevelT w="38100" h="38100" prst="convex"/>
            </a:sp3d>
          </a:bodyPr>
          <a:lstStyle/>
          <a:p>
            <a:pPr algn="ctr"/>
            <a:r>
              <a:rPr lang="ru-RU" sz="8000" b="1" cap="all" spc="0"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Приложение</a:t>
            </a:r>
            <a:endParaRPr lang="ru-RU" sz="8000" b="1" cap="all" spc="0"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16632"/>
            <a:ext cx="6552728" cy="1077218"/>
          </a:xfrm>
          <a:prstGeom prst="rect">
            <a:avLst/>
          </a:prstGeom>
        </p:spPr>
        <p:txBody>
          <a:bodyPr wrap="square">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Пояснительная записка проекта</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467544" y="1052736"/>
            <a:ext cx="8352928" cy="3785652"/>
          </a:xfrm>
          <a:prstGeom prst="rect">
            <a:avLst/>
          </a:prstGeom>
        </p:spPr>
        <p:txBody>
          <a:bodyPr wrap="square">
            <a:spAutoFit/>
          </a:bodyPr>
          <a:lstStyle/>
          <a:p>
            <a:r>
              <a:rPr lang="ru-RU" sz="2400" dirty="0" smtClean="0"/>
              <a:t>     Сегодня </a:t>
            </a:r>
            <a:r>
              <a:rPr lang="ru-RU" sz="2400" dirty="0" smtClean="0"/>
              <a:t>мы на многое начинаем смотреть по — иному, что-то для себя открываем и переоцениваем заново. К большому сожалению, мы успели растерять то, что годами копили наши бабушки и дедушки. Как жили </a:t>
            </a:r>
            <a:r>
              <a:rPr lang="ru-RU" sz="2400" dirty="0" smtClean="0"/>
              <a:t>люди</a:t>
            </a:r>
            <a:r>
              <a:rPr lang="ru-RU" sz="2400" dirty="0" smtClean="0"/>
              <a:t>, как отдыхали и как работали? </a:t>
            </a:r>
            <a:r>
              <a:rPr lang="ru-RU" sz="2400" dirty="0" smtClean="0"/>
              <a:t>Какие </a:t>
            </a:r>
            <a:r>
              <a:rPr lang="ru-RU" sz="2400" dirty="0" smtClean="0"/>
              <a:t>праздники отмечали? Что передавали своим детям, внукам, правнукам? Смогут ли ответить на эти вопросы наши дети, если мы на них сами не всегда можем дать ответ? Мы должны восстановить связь времен, вернуть утраченные человеческие ценности. Без прошлого нет будущего.</a:t>
            </a:r>
            <a:endParaRPr lang="ru-RU" sz="2400" dirty="0"/>
          </a:p>
        </p:txBody>
      </p:sp>
      <p:sp>
        <p:nvSpPr>
          <p:cNvPr id="5" name="Прямоугольник 4"/>
          <p:cNvSpPr/>
          <p:nvPr/>
        </p:nvSpPr>
        <p:spPr>
          <a:xfrm>
            <a:off x="539552" y="4725144"/>
            <a:ext cx="8424936" cy="1938992"/>
          </a:xfrm>
          <a:prstGeom prst="rect">
            <a:avLst/>
          </a:prstGeom>
        </p:spPr>
        <p:txBody>
          <a:bodyPr wrap="square">
            <a:spAutoFit/>
          </a:bodyPr>
          <a:lstStyle/>
          <a:p>
            <a:r>
              <a:rPr lang="ru-RU" sz="2400" dirty="0" smtClean="0"/>
              <a:t>      Приобщение </a:t>
            </a:r>
            <a:r>
              <a:rPr lang="ru-RU" sz="2400" dirty="0" smtClean="0"/>
              <a:t>детей к истокам народной культуры одна из важнейших задач современной дошкольной педагогике, которая в свою очередь решает ряд комплексных задач, таких как: художественно-эстетическое, патриотическое, нравственное, музыкальное, физическое развитие детей.</a:t>
            </a:r>
            <a:endParaRPr lang="ru-RU"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uro\Desktop\фото национальные костюмы\IMG_8928.JPG"/>
          <p:cNvPicPr>
            <a:picLocks noChangeAspect="1" noChangeArrowheads="1"/>
          </p:cNvPicPr>
          <p:nvPr/>
        </p:nvPicPr>
        <p:blipFill>
          <a:blip r:embed="rId2" cstate="print"/>
          <a:srcRect l="29860" r="13854"/>
          <a:stretch>
            <a:fillRect/>
          </a:stretch>
        </p:blipFill>
        <p:spPr bwMode="auto">
          <a:xfrm>
            <a:off x="323528" y="260648"/>
            <a:ext cx="1440160" cy="3829665"/>
          </a:xfrm>
          <a:prstGeom prst="rect">
            <a:avLst/>
          </a:prstGeom>
          <a:noFill/>
        </p:spPr>
      </p:pic>
      <p:pic>
        <p:nvPicPr>
          <p:cNvPr id="1027" name="Picture 3" descr="C:\Users\euro\Desktop\фото национальные костюмы\IMG_8938.JPG"/>
          <p:cNvPicPr>
            <a:picLocks noChangeAspect="1" noChangeArrowheads="1"/>
          </p:cNvPicPr>
          <p:nvPr/>
        </p:nvPicPr>
        <p:blipFill>
          <a:blip r:embed="rId3" cstate="print"/>
          <a:srcRect l="15425" t="13251" r="12282" b="3801"/>
          <a:stretch>
            <a:fillRect/>
          </a:stretch>
        </p:blipFill>
        <p:spPr bwMode="auto">
          <a:xfrm>
            <a:off x="6732240" y="2996952"/>
            <a:ext cx="2016224" cy="3462646"/>
          </a:xfrm>
          <a:prstGeom prst="rect">
            <a:avLst/>
          </a:prstGeom>
          <a:noFill/>
        </p:spPr>
      </p:pic>
      <p:pic>
        <p:nvPicPr>
          <p:cNvPr id="1028" name="Picture 4" descr="C:\Users\euro\Desktop\фото национальные костюмы\IMG_8942.JPG"/>
          <p:cNvPicPr>
            <a:picLocks noChangeAspect="1" noChangeArrowheads="1"/>
          </p:cNvPicPr>
          <p:nvPr/>
        </p:nvPicPr>
        <p:blipFill>
          <a:blip r:embed="rId4" cstate="print"/>
          <a:srcRect l="32713" t="13251" r="16997" b="5901"/>
          <a:stretch>
            <a:fillRect/>
          </a:stretch>
        </p:blipFill>
        <p:spPr bwMode="auto">
          <a:xfrm>
            <a:off x="1403648" y="3501008"/>
            <a:ext cx="1296144" cy="3118847"/>
          </a:xfrm>
          <a:prstGeom prst="rect">
            <a:avLst/>
          </a:prstGeom>
          <a:noFill/>
        </p:spPr>
      </p:pic>
      <p:pic>
        <p:nvPicPr>
          <p:cNvPr id="1029" name="Picture 5" descr="C:\Users\euro\Desktop\фото национальные костюмы\IMG_8946.JPG"/>
          <p:cNvPicPr>
            <a:picLocks noChangeAspect="1" noChangeArrowheads="1"/>
          </p:cNvPicPr>
          <p:nvPr/>
        </p:nvPicPr>
        <p:blipFill>
          <a:blip r:embed="rId5" cstate="print"/>
          <a:srcRect l="35856" t="14300" r="16997"/>
          <a:stretch>
            <a:fillRect/>
          </a:stretch>
        </p:blipFill>
        <p:spPr bwMode="auto">
          <a:xfrm>
            <a:off x="2123728" y="260648"/>
            <a:ext cx="1152128" cy="3134545"/>
          </a:xfrm>
          <a:prstGeom prst="rect">
            <a:avLst/>
          </a:prstGeom>
          <a:noFill/>
        </p:spPr>
      </p:pic>
      <p:pic>
        <p:nvPicPr>
          <p:cNvPr id="1030" name="Picture 6" descr="C:\Users\euro\Desktop\фото национальные костюмы\IMG_8964.JPG"/>
          <p:cNvPicPr>
            <a:picLocks noChangeAspect="1" noChangeArrowheads="1"/>
          </p:cNvPicPr>
          <p:nvPr/>
        </p:nvPicPr>
        <p:blipFill>
          <a:blip r:embed="rId6" cstate="print"/>
          <a:srcRect l="16997" t="11151" r="23283" b="8001"/>
          <a:stretch>
            <a:fillRect/>
          </a:stretch>
        </p:blipFill>
        <p:spPr bwMode="auto">
          <a:xfrm>
            <a:off x="5004048" y="332656"/>
            <a:ext cx="1656184" cy="3355952"/>
          </a:xfrm>
          <a:prstGeom prst="rect">
            <a:avLst/>
          </a:prstGeom>
          <a:noFill/>
        </p:spPr>
      </p:pic>
      <p:pic>
        <p:nvPicPr>
          <p:cNvPr id="1031" name="Picture 7" descr="C:\Users\euro\Desktop\фото национальные костюмы\IMG_8967.JPG"/>
          <p:cNvPicPr>
            <a:picLocks noChangeAspect="1" noChangeArrowheads="1"/>
          </p:cNvPicPr>
          <p:nvPr/>
        </p:nvPicPr>
        <p:blipFill>
          <a:blip r:embed="rId7" cstate="print"/>
          <a:srcRect l="29569" t="16400" r="23283" b="6951"/>
          <a:stretch>
            <a:fillRect/>
          </a:stretch>
        </p:blipFill>
        <p:spPr bwMode="auto">
          <a:xfrm>
            <a:off x="7668344" y="188640"/>
            <a:ext cx="1224136" cy="2978731"/>
          </a:xfrm>
          <a:prstGeom prst="rect">
            <a:avLst/>
          </a:prstGeom>
          <a:noFill/>
        </p:spPr>
      </p:pic>
      <p:pic>
        <p:nvPicPr>
          <p:cNvPr id="1032" name="Picture 8" descr="C:\Users\euro\Desktop\фото национальные костюмы\IMG_8973.JPG"/>
          <p:cNvPicPr>
            <a:picLocks noChangeAspect="1" noChangeArrowheads="1"/>
          </p:cNvPicPr>
          <p:nvPr/>
        </p:nvPicPr>
        <p:blipFill>
          <a:blip r:embed="rId8" cstate="print"/>
          <a:srcRect l="31141" t="13251" r="15425"/>
          <a:stretch>
            <a:fillRect/>
          </a:stretch>
        </p:blipFill>
        <p:spPr bwMode="auto">
          <a:xfrm>
            <a:off x="3635896" y="2996952"/>
            <a:ext cx="1368152" cy="332459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79512" y="242645"/>
            <a:ext cx="8784976" cy="954107"/>
          </a:xfrm>
          <a:prstGeom prst="rect">
            <a:avLst/>
          </a:prstGeom>
        </p:spPr>
        <p:txBody>
          <a:bodyPr wrap="square">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Подвижные, народные игры, игры с правилами, считалочки</a:t>
            </a:r>
            <a:endParaRPr lang="ru-RU" sz="2800" dirty="0"/>
          </a:p>
        </p:txBody>
      </p:sp>
      <p:sp>
        <p:nvSpPr>
          <p:cNvPr id="5" name="Прямоугольник 4"/>
          <p:cNvSpPr/>
          <p:nvPr/>
        </p:nvSpPr>
        <p:spPr>
          <a:xfrm>
            <a:off x="179512" y="1412776"/>
            <a:ext cx="8712968" cy="5016758"/>
          </a:xfrm>
          <a:prstGeom prst="rect">
            <a:avLst/>
          </a:prstGeom>
        </p:spPr>
        <p:txBody>
          <a:bodyPr wrap="square">
            <a:spAutoFit/>
          </a:bodyPr>
          <a:lstStyle/>
          <a:p>
            <a:r>
              <a:rPr lang="ru-RU" sz="2000" b="1" dirty="0" smtClean="0"/>
              <a:t>«В ключи»</a:t>
            </a:r>
            <a:endParaRPr lang="ru-RU" sz="2000" dirty="0" smtClean="0"/>
          </a:p>
          <a:p>
            <a:r>
              <a:rPr lang="ru-RU" sz="2000" b="1" dirty="0" smtClean="0"/>
              <a:t>(«</a:t>
            </a:r>
            <a:r>
              <a:rPr lang="ru-RU" sz="2000" b="1" dirty="0" err="1" smtClean="0"/>
              <a:t>Панжомнесэ</a:t>
            </a:r>
            <a:r>
              <a:rPr lang="ru-RU" sz="2000" b="1" dirty="0" smtClean="0"/>
              <a:t>» - </a:t>
            </a:r>
            <a:r>
              <a:rPr lang="ru-RU" sz="2000" b="1" dirty="0" err="1" smtClean="0"/>
              <a:t>эрз</a:t>
            </a:r>
            <a:r>
              <a:rPr lang="ru-RU" sz="2000" b="1" dirty="0" smtClean="0"/>
              <a:t>., «</a:t>
            </a:r>
            <a:r>
              <a:rPr lang="ru-RU" sz="2000" b="1" dirty="0" err="1" smtClean="0"/>
              <a:t>Пантемаса</a:t>
            </a:r>
            <a:r>
              <a:rPr lang="ru-RU" sz="2000" b="1" dirty="0" smtClean="0"/>
              <a:t>»- мокш.)</a:t>
            </a:r>
            <a:endParaRPr lang="ru-RU" sz="2000" dirty="0" smtClean="0"/>
          </a:p>
          <a:p>
            <a:r>
              <a:rPr lang="ru-RU" sz="2000" dirty="0" smtClean="0"/>
              <a:t>Играющих пять человек. На земле чертится квадрат, по углам дома садятся четыре играющих, а пятый стоит на середине. Он подходит к одному из сидящих игроков и спрашивает:</a:t>
            </a:r>
          </a:p>
          <a:p>
            <a:r>
              <a:rPr lang="ru-RU" sz="2000" i="1" dirty="0" smtClean="0"/>
              <a:t>Дядя(тётя), у тебя ключи?</a:t>
            </a:r>
            <a:endParaRPr lang="ru-RU" sz="2000" dirty="0" smtClean="0"/>
          </a:p>
          <a:p>
            <a:r>
              <a:rPr lang="ru-RU" sz="2000" dirty="0" smtClean="0"/>
              <a:t>Тот отвечает, указывая на соседа:</a:t>
            </a:r>
          </a:p>
          <a:p>
            <a:r>
              <a:rPr lang="ru-RU" sz="2000" i="1" dirty="0" smtClean="0"/>
              <a:t>Вон у дяди (тёти) спроси.</a:t>
            </a:r>
            <a:endParaRPr lang="ru-RU" sz="2000" dirty="0" smtClean="0"/>
          </a:p>
          <a:p>
            <a:r>
              <a:rPr lang="ru-RU" sz="2000" dirty="0" smtClean="0"/>
              <a:t>Так водящий обходит всех четверых. Последний ему советует:</a:t>
            </a:r>
          </a:p>
          <a:p>
            <a:r>
              <a:rPr lang="ru-RU" sz="2000" i="1" dirty="0" smtClean="0"/>
              <a:t>Посередине поищи!</a:t>
            </a:r>
            <a:endParaRPr lang="ru-RU" sz="2000" dirty="0" smtClean="0"/>
          </a:p>
          <a:p>
            <a:r>
              <a:rPr lang="ru-RU" sz="2000" dirty="0" smtClean="0"/>
              <a:t>Водящий отходит в середину, а в это время остальные вскакивают и меняются местами. Водящий старается быстро занять чьё-либо место, пятый играющий опять остаётся без места. И игра повторяется сначала.</a:t>
            </a:r>
          </a:p>
          <a:p>
            <a:r>
              <a:rPr lang="ru-RU" sz="2000" i="1" dirty="0" smtClean="0"/>
              <a:t>Правила игры.</a:t>
            </a:r>
            <a:r>
              <a:rPr lang="ru-RU" sz="2000" dirty="0" smtClean="0"/>
              <a:t> Меняться местами можно лишь тогда, когда ведущий отходит в середину. Уголок занимает тот, кто первым туда попал. Если кто-нибудь не поменяет место, то он становится водящим.</a:t>
            </a:r>
            <a:endParaRPr lang="ru-RU"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79512" y="242645"/>
            <a:ext cx="8784976" cy="954107"/>
          </a:xfrm>
          <a:prstGeom prst="rect">
            <a:avLst/>
          </a:prstGeom>
        </p:spPr>
        <p:txBody>
          <a:bodyPr wrap="square">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Подвижные, народные игры, игры с правилами, считалочки</a:t>
            </a:r>
            <a:endParaRPr lang="ru-RU" sz="2800" dirty="0"/>
          </a:p>
        </p:txBody>
      </p:sp>
      <p:sp>
        <p:nvSpPr>
          <p:cNvPr id="5" name="Прямоугольник 4"/>
          <p:cNvSpPr/>
          <p:nvPr/>
        </p:nvSpPr>
        <p:spPr>
          <a:xfrm>
            <a:off x="179512" y="1556792"/>
            <a:ext cx="8712968" cy="4462760"/>
          </a:xfrm>
          <a:prstGeom prst="rect">
            <a:avLst/>
          </a:prstGeom>
        </p:spPr>
        <p:txBody>
          <a:bodyPr wrap="square">
            <a:spAutoFit/>
          </a:bodyPr>
          <a:lstStyle/>
          <a:p>
            <a:r>
              <a:rPr lang="ru-RU" sz="2200" b="1" dirty="0" smtClean="0"/>
              <a:t>«В курочек»</a:t>
            </a:r>
            <a:endParaRPr lang="ru-RU" sz="2200" dirty="0" smtClean="0"/>
          </a:p>
          <a:p>
            <a:r>
              <a:rPr lang="ru-RU" sz="2200" b="1" dirty="0" smtClean="0"/>
              <a:t>(«</a:t>
            </a:r>
            <a:r>
              <a:rPr lang="ru-RU" sz="2200" b="1" dirty="0" err="1" smtClean="0"/>
              <a:t>Сараскесэ</a:t>
            </a:r>
            <a:r>
              <a:rPr lang="ru-RU" sz="2200" b="1" dirty="0" smtClean="0"/>
              <a:t>» - </a:t>
            </a:r>
            <a:r>
              <a:rPr lang="ru-RU" sz="2200" b="1" dirty="0" err="1" smtClean="0"/>
              <a:t>эрз</a:t>
            </a:r>
            <a:r>
              <a:rPr lang="ru-RU" sz="2200" b="1" dirty="0" smtClean="0"/>
              <a:t>., «</a:t>
            </a:r>
            <a:r>
              <a:rPr lang="ru-RU" sz="2200" b="1" dirty="0" err="1" smtClean="0"/>
              <a:t>Сараскакс</a:t>
            </a:r>
            <a:r>
              <a:rPr lang="ru-RU" sz="2200" b="1" dirty="0" smtClean="0"/>
              <a:t>» - мокш.)</a:t>
            </a:r>
            <a:endParaRPr lang="ru-RU" sz="2200" dirty="0" smtClean="0"/>
          </a:p>
          <a:p>
            <a:r>
              <a:rPr lang="ru-RU" sz="2200" dirty="0" smtClean="0"/>
              <a:t>Играющие делятся на две группы. Дети – курочки, усевшись на траву, образуют круг. За каждой курочкой стоит игрок – хозяин курочки. Водящий ходит по кругу и решает, у кого взять курочку. Подходит к одной из них и трогает её за голову. Сразу же водящий и хозяин курочки пускаются бежать наперегонки по кругу. Кто из них прибежит первым, тот и становится хозяином, а оставшийся становится водящим. Игра продолжается.</a:t>
            </a:r>
          </a:p>
          <a:p>
            <a:r>
              <a:rPr lang="ru-RU" sz="2200" i="1" dirty="0" smtClean="0"/>
              <a:t>Правила игры. </a:t>
            </a:r>
            <a:r>
              <a:rPr lang="ru-RU" sz="2200" dirty="0" smtClean="0"/>
              <a:t>Нельзя мешать бегающим вокруг играющих. Хозяином будет тот, кто первым займёт место. Бежать наперегонки можно только после того, как водящий дотронется рукой до курочки</a:t>
            </a:r>
            <a:r>
              <a:rPr lang="ru-RU" sz="2200" dirty="0" smtClean="0"/>
              <a:t>.</a:t>
            </a:r>
          </a:p>
          <a:p>
            <a:endParaRPr lang="ru-RU"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79512" y="242645"/>
            <a:ext cx="8784976" cy="954107"/>
          </a:xfrm>
          <a:prstGeom prst="rect">
            <a:avLst/>
          </a:prstGeom>
        </p:spPr>
        <p:txBody>
          <a:bodyPr wrap="square">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Подвижные, народные игры, игры с правилами, считалочки</a:t>
            </a:r>
            <a:endParaRPr lang="ru-RU" sz="2800" dirty="0"/>
          </a:p>
        </p:txBody>
      </p:sp>
      <p:sp>
        <p:nvSpPr>
          <p:cNvPr id="5" name="Прямоугольник 4"/>
          <p:cNvSpPr/>
          <p:nvPr/>
        </p:nvSpPr>
        <p:spPr>
          <a:xfrm>
            <a:off x="179512" y="1196752"/>
            <a:ext cx="8712968" cy="5940088"/>
          </a:xfrm>
          <a:prstGeom prst="rect">
            <a:avLst/>
          </a:prstGeom>
        </p:spPr>
        <p:txBody>
          <a:bodyPr wrap="square">
            <a:spAutoFit/>
          </a:bodyPr>
          <a:lstStyle/>
          <a:p>
            <a:r>
              <a:rPr lang="ru-RU" sz="2000" b="1" dirty="0" smtClean="0"/>
              <a:t>«Раю – </a:t>
            </a:r>
            <a:r>
              <a:rPr lang="ru-RU" sz="2000" b="1" dirty="0" err="1" smtClean="0"/>
              <a:t>раю</a:t>
            </a:r>
            <a:r>
              <a:rPr lang="ru-RU" sz="2000" b="1" dirty="0" smtClean="0"/>
              <a:t>»</a:t>
            </a:r>
            <a:endParaRPr lang="ru-RU" sz="2000" dirty="0" smtClean="0"/>
          </a:p>
          <a:p>
            <a:r>
              <a:rPr lang="ru-RU" sz="2000" dirty="0" smtClean="0"/>
              <a:t>Для игры выбирают двух детей – ворота; остальные играющие – мать с детьми. Дети-ворота поднимают сцепленные руки вверх и говорят:</a:t>
            </a:r>
          </a:p>
          <a:p>
            <a:r>
              <a:rPr lang="ru-RU" sz="2000" i="1" dirty="0" smtClean="0"/>
              <a:t>Раю – </a:t>
            </a:r>
            <a:r>
              <a:rPr lang="ru-RU" sz="2000" i="1" dirty="0" err="1" smtClean="0"/>
              <a:t>раю</a:t>
            </a:r>
            <a:r>
              <a:rPr lang="ru-RU" sz="2000" i="1" dirty="0" smtClean="0"/>
              <a:t>. Пропускаю,</a:t>
            </a:r>
            <a:endParaRPr lang="ru-RU" sz="2000" dirty="0" smtClean="0"/>
          </a:p>
          <a:p>
            <a:r>
              <a:rPr lang="ru-RU" sz="2000" i="1" dirty="0" smtClean="0"/>
              <a:t>А последних оставляю.</a:t>
            </a:r>
            <a:endParaRPr lang="ru-RU" sz="2000" dirty="0" smtClean="0"/>
          </a:p>
          <a:p>
            <a:r>
              <a:rPr lang="ru-RU" sz="2000" i="1" dirty="0" smtClean="0"/>
              <a:t>Сама мать пройдёт                                       </a:t>
            </a:r>
            <a:endParaRPr lang="ru-RU" sz="2000" dirty="0" smtClean="0"/>
          </a:p>
          <a:p>
            <a:r>
              <a:rPr lang="ru-RU" sz="2000" i="1" dirty="0" smtClean="0"/>
              <a:t>И детей проведёт.</a:t>
            </a:r>
            <a:endParaRPr lang="ru-RU" sz="2000" dirty="0" smtClean="0"/>
          </a:p>
          <a:p>
            <a:r>
              <a:rPr lang="ru-RU" sz="2000" dirty="0" smtClean="0"/>
              <a:t>В это время дети, став паровозиком, за матерью проходят в ворота. Дети-ворота, опустив руки, отделяют последнего ребёнка и шепотом спрашивают у него два слова – пароль (например, один ребёнок – щит, другой – стрела). Отвечающий выбирает одно из этих слов и встаёт в команду к тому ребёнку, чей пароль он назвал. Когда мать остаётся одна, ворота громко спрашивают у неё: щит или стрела? Мать отвечает и встаёт в одну из команд. Дети-ворота встают лицом друг е другу, берутся за руки. Остальные члены каждой команды вереницей прицепляются за своей половинкой ворот. Получившиеся две команды перетягивают друг друга. Перетянувшая команда считается победительницей.</a:t>
            </a:r>
          </a:p>
          <a:p>
            <a:r>
              <a:rPr lang="ru-RU" sz="2000" i="1" dirty="0" smtClean="0"/>
              <a:t>Правила игры:</a:t>
            </a:r>
            <a:r>
              <a:rPr lang="ru-RU" sz="2000" dirty="0" smtClean="0"/>
              <a:t> Дети не должны подслушивать или выдавать пароль.</a:t>
            </a:r>
          </a:p>
          <a:p>
            <a:endParaRPr lang="ru-RU"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79512" y="242645"/>
            <a:ext cx="8784976" cy="954107"/>
          </a:xfrm>
          <a:prstGeom prst="rect">
            <a:avLst/>
          </a:prstGeom>
        </p:spPr>
        <p:txBody>
          <a:bodyPr wrap="square">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Подвижные, народные игры, игры с правилами, считалочки</a:t>
            </a:r>
            <a:endParaRPr lang="ru-RU" sz="2800" dirty="0"/>
          </a:p>
        </p:txBody>
      </p:sp>
      <p:sp>
        <p:nvSpPr>
          <p:cNvPr id="5" name="Прямоугольник 4"/>
          <p:cNvSpPr/>
          <p:nvPr/>
        </p:nvSpPr>
        <p:spPr>
          <a:xfrm>
            <a:off x="179512" y="1196752"/>
            <a:ext cx="8712968" cy="5293757"/>
          </a:xfrm>
          <a:prstGeom prst="rect">
            <a:avLst/>
          </a:prstGeom>
        </p:spPr>
        <p:txBody>
          <a:bodyPr wrap="square">
            <a:spAutoFit/>
          </a:bodyPr>
          <a:lstStyle/>
          <a:p>
            <a:r>
              <a:rPr lang="ru-RU" sz="2000" b="1" dirty="0" smtClean="0"/>
              <a:t>Котел</a:t>
            </a:r>
            <a:endParaRPr lang="ru-RU" sz="2000" dirty="0" smtClean="0"/>
          </a:p>
          <a:p>
            <a:r>
              <a:rPr lang="ru-RU" sz="2000" b="1" dirty="0" smtClean="0"/>
              <a:t>(</a:t>
            </a:r>
            <a:r>
              <a:rPr lang="ru-RU" sz="2000" b="1" dirty="0" err="1" smtClean="0"/>
              <a:t>Котелсо</a:t>
            </a:r>
            <a:r>
              <a:rPr lang="ru-RU" sz="2000" b="1" dirty="0" smtClean="0"/>
              <a:t> </a:t>
            </a:r>
            <a:r>
              <a:rPr lang="ru-RU" sz="2000" b="1" dirty="0" err="1" smtClean="0"/>
              <a:t>налксема</a:t>
            </a:r>
            <a:r>
              <a:rPr lang="ru-RU" sz="2000" b="1" dirty="0" smtClean="0"/>
              <a:t>. </a:t>
            </a:r>
            <a:r>
              <a:rPr lang="ru-RU" sz="2000" b="1" dirty="0" err="1" smtClean="0"/>
              <a:t>Котелсо</a:t>
            </a:r>
            <a:r>
              <a:rPr lang="ru-RU" sz="2000" b="1" dirty="0" smtClean="0"/>
              <a:t> </a:t>
            </a:r>
            <a:r>
              <a:rPr lang="ru-RU" sz="2000" b="1" dirty="0" err="1" smtClean="0"/>
              <a:t>налхсема</a:t>
            </a:r>
            <a:r>
              <a:rPr lang="ru-RU" sz="2000" b="1" dirty="0" smtClean="0"/>
              <a:t>)</a:t>
            </a:r>
            <a:endParaRPr lang="ru-RU" sz="2000" dirty="0" smtClean="0"/>
          </a:p>
          <a:p>
            <a:r>
              <a:rPr lang="ru-RU" sz="2000" dirty="0" smtClean="0"/>
              <a:t>В земле роется глубокая ямка (диаметром около 50 см). Вокруг нее роют небольшие ямочки (десять — двенадцать штук), которые можно закрыть ступней или пяткой. В руках у играющих по круглой, гладкой палке длиной 50 — 60 см, диаметром 2,5 см. Ведущий с расстояния 2 — 3 м бросает небольшой мяч в яму-котел. Играющие должны выбить оттуда мяч. Вылетевший из котла мяч берет ведущий и снова бросает его в котел. Играющие палками мешают попаданию мяча в ямку.</a:t>
            </a:r>
          </a:p>
          <a:p>
            <a:r>
              <a:rPr lang="ru-RU" sz="2000" dirty="0" smtClean="0"/>
              <a:t>Так играют до тех пор, пока мяч не попадет в котел. Если мяч в котле, играющие должны сделать переход от одной маленькой ямочки к другой, при этом и ведущий должен занять одну из ямок (салок). Кому не досталось салки, тот водит. Игра продолжается.</a:t>
            </a:r>
          </a:p>
          <a:p>
            <a:r>
              <a:rPr lang="ru-RU" sz="2000" dirty="0" smtClean="0"/>
              <a:t>Правила игры:</a:t>
            </a:r>
          </a:p>
          <a:p>
            <a:r>
              <a:rPr lang="ru-RU" sz="2000" dirty="0" smtClean="0"/>
              <a:t>- играющие должны выбивать мяч, не сходя с места;</a:t>
            </a:r>
          </a:p>
          <a:p>
            <a:r>
              <a:rPr lang="ru-RU" sz="2000" dirty="0" smtClean="0"/>
              <a:t>- переходить от ямки к ямке можно только тогда, когда мяч попал в котел.</a:t>
            </a:r>
          </a:p>
          <a:p>
            <a:endParaRPr lang="ru-RU"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79512" y="242645"/>
            <a:ext cx="8784976" cy="954107"/>
          </a:xfrm>
          <a:prstGeom prst="rect">
            <a:avLst/>
          </a:prstGeom>
        </p:spPr>
        <p:txBody>
          <a:bodyPr wrap="square">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Подвижные, народные игры, игры с правилами, считалочки</a:t>
            </a:r>
            <a:endParaRPr lang="ru-RU" sz="2800" dirty="0"/>
          </a:p>
        </p:txBody>
      </p:sp>
      <p:sp>
        <p:nvSpPr>
          <p:cNvPr id="5" name="Прямоугольник 4"/>
          <p:cNvSpPr/>
          <p:nvPr/>
        </p:nvSpPr>
        <p:spPr>
          <a:xfrm>
            <a:off x="179512" y="1196752"/>
            <a:ext cx="8712968" cy="5909310"/>
          </a:xfrm>
          <a:prstGeom prst="rect">
            <a:avLst/>
          </a:prstGeom>
        </p:spPr>
        <p:txBody>
          <a:bodyPr wrap="square">
            <a:spAutoFit/>
          </a:bodyPr>
          <a:lstStyle/>
          <a:p>
            <a:r>
              <a:rPr lang="ru-RU" sz="2000" b="1" dirty="0" smtClean="0"/>
              <a:t>Считалочки</a:t>
            </a:r>
            <a:endParaRPr lang="ru-RU" sz="2000" dirty="0" smtClean="0"/>
          </a:p>
          <a:p>
            <a:r>
              <a:rPr lang="ru-RU" sz="2000" dirty="0" smtClean="0"/>
              <a:t>Вейке, </a:t>
            </a:r>
            <a:r>
              <a:rPr lang="ru-RU" sz="2000" dirty="0" err="1" smtClean="0"/>
              <a:t>кавто</a:t>
            </a:r>
            <a:r>
              <a:rPr lang="ru-RU" sz="2000" dirty="0" smtClean="0"/>
              <a:t>, </a:t>
            </a:r>
            <a:r>
              <a:rPr lang="ru-RU" sz="2000" dirty="0" err="1" smtClean="0"/>
              <a:t>колмо</a:t>
            </a:r>
            <a:r>
              <a:rPr lang="ru-RU" sz="2000" dirty="0" smtClean="0"/>
              <a:t>, </a:t>
            </a:r>
            <a:r>
              <a:rPr lang="ru-RU" sz="2000" dirty="0" err="1" smtClean="0"/>
              <a:t>ниле</a:t>
            </a:r>
            <a:r>
              <a:rPr lang="ru-RU" sz="2000" dirty="0" smtClean="0"/>
              <a:t>,           </a:t>
            </a:r>
            <a:r>
              <a:rPr lang="ru-RU" sz="2000" i="1" dirty="0" smtClean="0"/>
              <a:t>Один, два, три,  </a:t>
            </a:r>
            <a:endParaRPr lang="ru-RU" sz="2000" dirty="0" smtClean="0"/>
          </a:p>
          <a:p>
            <a:r>
              <a:rPr lang="ru-RU" sz="2000" i="1" dirty="0" smtClean="0"/>
              <a:t>                                                         четыре.</a:t>
            </a:r>
            <a:br>
              <a:rPr lang="ru-RU" sz="2000" i="1" dirty="0" smtClean="0"/>
            </a:br>
            <a:r>
              <a:rPr lang="ru-RU" sz="2000" dirty="0" err="1" smtClean="0"/>
              <a:t>Мон</a:t>
            </a:r>
            <a:r>
              <a:rPr lang="ru-RU" sz="2000" dirty="0" smtClean="0"/>
              <a:t> </a:t>
            </a:r>
            <a:r>
              <a:rPr lang="ru-RU" sz="2000" dirty="0" err="1" smtClean="0"/>
              <a:t>сэвинь</a:t>
            </a:r>
            <a:r>
              <a:rPr lang="ru-RU" sz="2000" dirty="0" smtClean="0"/>
              <a:t> </a:t>
            </a:r>
            <a:r>
              <a:rPr lang="ru-RU" sz="2000" dirty="0" err="1" smtClean="0"/>
              <a:t>саразонь</a:t>
            </a:r>
            <a:r>
              <a:rPr lang="ru-RU" sz="2000" dirty="0" smtClean="0"/>
              <a:t> пиле.          </a:t>
            </a:r>
            <a:r>
              <a:rPr lang="ru-RU" sz="2000" i="1" dirty="0" smtClean="0"/>
              <a:t>Я съел куриное  </a:t>
            </a:r>
            <a:endParaRPr lang="ru-RU" sz="2000" dirty="0" smtClean="0"/>
          </a:p>
          <a:p>
            <a:r>
              <a:rPr lang="ru-RU" sz="2000" i="1" dirty="0" smtClean="0"/>
              <a:t>                                                         ухо.</a:t>
            </a:r>
            <a:br>
              <a:rPr lang="ru-RU" sz="2000" i="1" dirty="0" smtClean="0"/>
            </a:br>
            <a:r>
              <a:rPr lang="ru-RU" sz="2000" dirty="0" err="1" smtClean="0"/>
              <a:t>Кавто</a:t>
            </a:r>
            <a:r>
              <a:rPr lang="ru-RU" sz="2000" dirty="0" smtClean="0"/>
              <a:t>, </a:t>
            </a:r>
            <a:r>
              <a:rPr lang="ru-RU" sz="2000" dirty="0" err="1" smtClean="0"/>
              <a:t>колмо</a:t>
            </a:r>
            <a:r>
              <a:rPr lang="ru-RU" sz="2000" dirty="0" smtClean="0"/>
              <a:t>, </a:t>
            </a:r>
            <a:r>
              <a:rPr lang="ru-RU" sz="2000" dirty="0" err="1" smtClean="0"/>
              <a:t>ниле</a:t>
            </a:r>
            <a:r>
              <a:rPr lang="ru-RU" sz="2000" dirty="0" smtClean="0"/>
              <a:t>, </a:t>
            </a:r>
            <a:r>
              <a:rPr lang="ru-RU" sz="2000" dirty="0" err="1" smtClean="0"/>
              <a:t>ветесь</a:t>
            </a:r>
            <a:r>
              <a:rPr lang="ru-RU" sz="2000" dirty="0" smtClean="0"/>
              <a:t>,          </a:t>
            </a:r>
            <a:r>
              <a:rPr lang="ru-RU" sz="2000" i="1" dirty="0" smtClean="0"/>
              <a:t>Два, три,</a:t>
            </a:r>
            <a:endParaRPr lang="ru-RU" sz="2000" dirty="0" smtClean="0"/>
          </a:p>
          <a:p>
            <a:r>
              <a:rPr lang="ru-RU" sz="2000" i="1" dirty="0" smtClean="0"/>
              <a:t>                                                        четыре, пять,</a:t>
            </a:r>
            <a:br>
              <a:rPr lang="ru-RU" sz="2000" i="1" dirty="0" smtClean="0"/>
            </a:br>
            <a:r>
              <a:rPr lang="ru-RU" sz="2000" dirty="0" err="1" smtClean="0"/>
              <a:t>Кинень</a:t>
            </a:r>
            <a:r>
              <a:rPr lang="ru-RU" sz="2000" dirty="0" smtClean="0"/>
              <a:t> </a:t>
            </a:r>
            <a:r>
              <a:rPr lang="ru-RU" sz="2000" dirty="0" err="1" smtClean="0"/>
              <a:t>понги</a:t>
            </a:r>
            <a:r>
              <a:rPr lang="ru-RU" sz="2000" dirty="0" smtClean="0"/>
              <a:t> </a:t>
            </a:r>
            <a:r>
              <a:rPr lang="ru-RU" sz="2000" dirty="0" err="1" smtClean="0"/>
              <a:t>псакань</a:t>
            </a:r>
            <a:r>
              <a:rPr lang="ru-RU" sz="2000" dirty="0" smtClean="0"/>
              <a:t> </a:t>
            </a:r>
            <a:r>
              <a:rPr lang="ru-RU" sz="2000" dirty="0" err="1" smtClean="0"/>
              <a:t>пекесь</a:t>
            </a:r>
            <a:r>
              <a:rPr lang="ru-RU" sz="2000" dirty="0" smtClean="0"/>
              <a:t>?      </a:t>
            </a:r>
            <a:r>
              <a:rPr lang="ru-RU" sz="2000" i="1" dirty="0" smtClean="0"/>
              <a:t>Кому  </a:t>
            </a:r>
            <a:endParaRPr lang="ru-RU" sz="2000" dirty="0" smtClean="0"/>
          </a:p>
          <a:p>
            <a:r>
              <a:rPr lang="ru-RU" sz="2000" i="1" dirty="0" smtClean="0"/>
              <a:t>                                                        достанется</a:t>
            </a:r>
            <a:endParaRPr lang="ru-RU" sz="2000" dirty="0" smtClean="0"/>
          </a:p>
          <a:p>
            <a:r>
              <a:rPr lang="ru-RU" sz="2000" i="1" dirty="0" smtClean="0"/>
              <a:t>                                                        </a:t>
            </a:r>
            <a:r>
              <a:rPr lang="ru-RU" sz="2000" i="1" dirty="0" err="1" smtClean="0"/>
              <a:t>кошкин</a:t>
            </a:r>
            <a:r>
              <a:rPr lang="ru-RU" sz="2000" i="1" dirty="0" smtClean="0"/>
              <a:t> живот? </a:t>
            </a:r>
            <a:br>
              <a:rPr lang="ru-RU" sz="2000" i="1" dirty="0" smtClean="0"/>
            </a:br>
            <a:r>
              <a:rPr lang="ru-RU" sz="2000" dirty="0" err="1" smtClean="0"/>
              <a:t>Нармонць</a:t>
            </a:r>
            <a:r>
              <a:rPr lang="ru-RU" sz="2000" dirty="0" smtClean="0"/>
              <a:t> </a:t>
            </a:r>
            <a:r>
              <a:rPr lang="ru-RU" sz="2000" dirty="0" err="1" smtClean="0"/>
              <a:t>ярхцай</a:t>
            </a:r>
            <a:r>
              <a:rPr lang="ru-RU" sz="2000" dirty="0" smtClean="0"/>
              <a:t> </a:t>
            </a:r>
            <a:r>
              <a:rPr lang="ru-RU" sz="2000" dirty="0" err="1" smtClean="0"/>
              <a:t>сурода</a:t>
            </a:r>
            <a:r>
              <a:rPr lang="ru-RU" sz="2000" dirty="0" smtClean="0"/>
              <a:t>,            </a:t>
            </a:r>
            <a:r>
              <a:rPr lang="ru-RU" sz="2000" i="1" dirty="0" smtClean="0"/>
              <a:t>Птичка клюет  </a:t>
            </a:r>
            <a:endParaRPr lang="ru-RU" sz="2000" dirty="0" smtClean="0"/>
          </a:p>
          <a:p>
            <a:r>
              <a:rPr lang="ru-RU" sz="2000" i="1" dirty="0" smtClean="0"/>
              <a:t>                                                        зерно,</a:t>
            </a:r>
            <a:br>
              <a:rPr lang="ru-RU" sz="2000" i="1" dirty="0" smtClean="0"/>
            </a:br>
            <a:r>
              <a:rPr lang="ru-RU" sz="2000" dirty="0" err="1" smtClean="0"/>
              <a:t>Мон</a:t>
            </a:r>
            <a:r>
              <a:rPr lang="ru-RU" sz="2000" dirty="0" smtClean="0"/>
              <a:t> </a:t>
            </a:r>
            <a:r>
              <a:rPr lang="ru-RU" sz="2000" dirty="0" err="1" smtClean="0"/>
              <a:t>кундайне</a:t>
            </a:r>
            <a:r>
              <a:rPr lang="ru-RU" sz="2000" dirty="0" smtClean="0"/>
              <a:t> </a:t>
            </a:r>
            <a:r>
              <a:rPr lang="ru-RU" sz="2000" dirty="0" err="1" smtClean="0"/>
              <a:t>пулода</a:t>
            </a:r>
            <a:r>
              <a:rPr lang="ru-RU" sz="2000" dirty="0" smtClean="0"/>
              <a:t>,                 </a:t>
            </a:r>
            <a:r>
              <a:rPr lang="ru-RU" sz="2000" i="1" dirty="0" smtClean="0"/>
              <a:t>Я поймал ее за</a:t>
            </a:r>
            <a:endParaRPr lang="ru-RU" sz="2000" dirty="0" smtClean="0"/>
          </a:p>
          <a:p>
            <a:r>
              <a:rPr lang="ru-RU" sz="2000" i="1" dirty="0" smtClean="0"/>
              <a:t>                                                        хвост.</a:t>
            </a:r>
            <a:br>
              <a:rPr lang="ru-RU" sz="2000" i="1" dirty="0" smtClean="0"/>
            </a:br>
            <a:r>
              <a:rPr lang="ru-RU" sz="2000" dirty="0" err="1" smtClean="0"/>
              <a:t>Нармонць</a:t>
            </a:r>
            <a:r>
              <a:rPr lang="ru-RU" sz="2000" dirty="0" smtClean="0"/>
              <a:t> </a:t>
            </a:r>
            <a:r>
              <a:rPr lang="ru-RU" sz="2000" dirty="0" err="1" smtClean="0"/>
              <a:t>ярхцай</a:t>
            </a:r>
            <a:r>
              <a:rPr lang="ru-RU" sz="2000" dirty="0" smtClean="0"/>
              <a:t> </a:t>
            </a:r>
            <a:r>
              <a:rPr lang="ru-RU" sz="2000" dirty="0" err="1" smtClean="0"/>
              <a:t>чакшста</a:t>
            </a:r>
            <a:r>
              <a:rPr lang="ru-RU" sz="2000" dirty="0" smtClean="0"/>
              <a:t>,          </a:t>
            </a:r>
            <a:r>
              <a:rPr lang="ru-RU" sz="2000" i="1" dirty="0" smtClean="0"/>
              <a:t>Птичка клюет</a:t>
            </a:r>
            <a:endParaRPr lang="ru-RU" sz="2000" dirty="0" smtClean="0"/>
          </a:p>
          <a:p>
            <a:r>
              <a:rPr lang="ru-RU" sz="2000" i="1" dirty="0" smtClean="0"/>
              <a:t>                                                        из горшка,</a:t>
            </a:r>
            <a:r>
              <a:rPr lang="ru-RU" sz="2000" dirty="0" smtClean="0"/>
              <a:t/>
            </a:r>
            <a:br>
              <a:rPr lang="ru-RU" sz="2000" dirty="0" smtClean="0"/>
            </a:br>
            <a:r>
              <a:rPr lang="ru-RU" sz="2000" dirty="0" err="1" smtClean="0"/>
              <a:t>Мон</a:t>
            </a:r>
            <a:r>
              <a:rPr lang="ru-RU" sz="2000" dirty="0" smtClean="0"/>
              <a:t> </a:t>
            </a:r>
            <a:r>
              <a:rPr lang="ru-RU" sz="2000" dirty="0" err="1" smtClean="0"/>
              <a:t>кундайне</a:t>
            </a:r>
            <a:r>
              <a:rPr lang="ru-RU" sz="2000" dirty="0" smtClean="0"/>
              <a:t> </a:t>
            </a:r>
            <a:r>
              <a:rPr lang="ru-RU" sz="2000" dirty="0" err="1" smtClean="0"/>
              <a:t>пакшта</a:t>
            </a:r>
            <a:r>
              <a:rPr lang="ru-RU" sz="2000" dirty="0" smtClean="0"/>
              <a:t>.                 </a:t>
            </a:r>
            <a:r>
              <a:rPr lang="ru-RU" sz="2000" i="1" dirty="0" smtClean="0"/>
              <a:t>Я поймал ее за</a:t>
            </a:r>
            <a:endParaRPr lang="ru-RU" sz="2000" dirty="0" smtClean="0"/>
          </a:p>
          <a:p>
            <a:r>
              <a:rPr lang="ru-RU" sz="2000" i="1" dirty="0" smtClean="0"/>
              <a:t>                                                        горло.</a:t>
            </a:r>
            <a:r>
              <a:rPr lang="ru-RU" sz="2000" dirty="0" smtClean="0"/>
              <a:t> </a:t>
            </a:r>
          </a:p>
          <a:p>
            <a:endParaRPr lang="ru-RU"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79512" y="242645"/>
            <a:ext cx="8784976" cy="954107"/>
          </a:xfrm>
          <a:prstGeom prst="rect">
            <a:avLst/>
          </a:prstGeom>
        </p:spPr>
        <p:txBody>
          <a:bodyPr wrap="square">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Подвижные, народные игры, игры с правилами, считалочки</a:t>
            </a:r>
            <a:endParaRPr lang="ru-RU" sz="2800" dirty="0"/>
          </a:p>
        </p:txBody>
      </p:sp>
      <p:sp>
        <p:nvSpPr>
          <p:cNvPr id="5" name="Прямоугольник 4"/>
          <p:cNvSpPr/>
          <p:nvPr/>
        </p:nvSpPr>
        <p:spPr>
          <a:xfrm>
            <a:off x="179512" y="1412776"/>
            <a:ext cx="8712968" cy="4708981"/>
          </a:xfrm>
          <a:prstGeom prst="rect">
            <a:avLst/>
          </a:prstGeom>
        </p:spPr>
        <p:txBody>
          <a:bodyPr wrap="square">
            <a:spAutoFit/>
          </a:bodyPr>
          <a:lstStyle/>
          <a:p>
            <a:r>
              <a:rPr lang="ru-RU" sz="2000" b="1" dirty="0" smtClean="0"/>
              <a:t>Игра «В круги» </a:t>
            </a:r>
            <a:r>
              <a:rPr lang="ru-RU" sz="2000" dirty="0" smtClean="0"/>
              <a:t>( «</a:t>
            </a:r>
            <a:r>
              <a:rPr lang="ru-RU" sz="2000" dirty="0" err="1" smtClean="0"/>
              <a:t>Кирькссэ</a:t>
            </a:r>
            <a:r>
              <a:rPr lang="ru-RU" sz="2000" dirty="0" smtClean="0"/>
              <a:t>»).</a:t>
            </a:r>
          </a:p>
          <a:p>
            <a:r>
              <a:rPr lang="ru-RU" sz="2000" dirty="0" smtClean="0"/>
              <a:t>Содержание и правила игры.</a:t>
            </a:r>
          </a:p>
          <a:p>
            <a:r>
              <a:rPr lang="ru-RU" sz="2000" dirty="0" smtClean="0"/>
              <a:t>Играющие становятся в круг. Выбирают водящего, который стоит в центре круга с плотно завязанными глазами. Игроки ходят по кругу, приговаривают:</a:t>
            </a:r>
          </a:p>
          <a:p>
            <a:r>
              <a:rPr lang="ru-RU" sz="2000" dirty="0" smtClean="0"/>
              <a:t>Отгадай, чей голосок,</a:t>
            </a:r>
          </a:p>
          <a:p>
            <a:r>
              <a:rPr lang="ru-RU" sz="2000" dirty="0" smtClean="0"/>
              <a:t>Становится в кружок</a:t>
            </a:r>
          </a:p>
          <a:p>
            <a:r>
              <a:rPr lang="ru-RU" sz="2000" dirty="0" smtClean="0"/>
              <a:t>И скорей кого-нибудь</a:t>
            </a:r>
          </a:p>
          <a:p>
            <a:r>
              <a:rPr lang="ru-RU" sz="2000" dirty="0" smtClean="0"/>
              <a:t>Своей палочкой коснись.</a:t>
            </a:r>
          </a:p>
          <a:p>
            <a:r>
              <a:rPr lang="ru-RU" sz="2000" dirty="0" smtClean="0"/>
              <a:t>Отвечай поскорей,</a:t>
            </a:r>
          </a:p>
          <a:p>
            <a:r>
              <a:rPr lang="ru-RU" sz="2000" dirty="0" smtClean="0"/>
              <a:t>Отгадать торопись!</a:t>
            </a:r>
          </a:p>
          <a:p>
            <a:r>
              <a:rPr lang="ru-RU" sz="2000" dirty="0" smtClean="0"/>
              <a:t>После этого игроки останавливаются, а водящий приближается к ним и ощупывает их головы: по длине волос, головному убору и другим признакам он должен узнать стоящего перед ним игрока. Тот, чьё имя будет угадано, становится водящим. Если же игрок не будет узнан, он становится в круг, и игра продолжается.</a:t>
            </a:r>
            <a:endParaRPr lang="ru-RU"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79512" y="242645"/>
            <a:ext cx="8784976" cy="954107"/>
          </a:xfrm>
          <a:prstGeom prst="rect">
            <a:avLst/>
          </a:prstGeom>
        </p:spPr>
        <p:txBody>
          <a:bodyPr wrap="square">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Подвижные, народные игры, игры с правилами, считалочки</a:t>
            </a:r>
            <a:endParaRPr lang="ru-RU" sz="2800" dirty="0"/>
          </a:p>
        </p:txBody>
      </p:sp>
      <p:sp>
        <p:nvSpPr>
          <p:cNvPr id="5" name="Прямоугольник 4"/>
          <p:cNvSpPr/>
          <p:nvPr/>
        </p:nvSpPr>
        <p:spPr>
          <a:xfrm>
            <a:off x="179512" y="2276872"/>
            <a:ext cx="8712968" cy="3447098"/>
          </a:xfrm>
          <a:prstGeom prst="rect">
            <a:avLst/>
          </a:prstGeom>
        </p:spPr>
        <p:txBody>
          <a:bodyPr wrap="square">
            <a:spAutoFit/>
          </a:bodyPr>
          <a:lstStyle/>
          <a:p>
            <a:r>
              <a:rPr lang="ru-RU" sz="2000" b="1" dirty="0" smtClean="0"/>
              <a:t>«Ветер - ветерки»</a:t>
            </a:r>
            <a:endParaRPr lang="ru-RU" sz="2000" dirty="0" smtClean="0"/>
          </a:p>
          <a:p>
            <a:r>
              <a:rPr lang="ru-RU" sz="2000" dirty="0" smtClean="0"/>
              <a:t> «</a:t>
            </a:r>
            <a:r>
              <a:rPr lang="ru-RU" sz="2000" dirty="0" err="1" smtClean="0"/>
              <a:t>Варма-варминеть</a:t>
            </a:r>
            <a:r>
              <a:rPr lang="ru-RU" sz="2000" dirty="0" smtClean="0"/>
              <a:t>» (с бубном)</a:t>
            </a:r>
          </a:p>
          <a:p>
            <a:r>
              <a:rPr lang="ru-RU" sz="2000" dirty="0" smtClean="0"/>
              <a:t>Содержание и правила игры.</a:t>
            </a:r>
          </a:p>
          <a:p>
            <a:r>
              <a:rPr lang="ru-RU" sz="2000" dirty="0" smtClean="0"/>
              <a:t>Считалкой выбирают ведущего игры «ветра», остальные играющие - «ветерки». Ведущий начинает звенеть бубном. Если бубен звенит сильно, то «ветерки» быстро бегают по участку, сильно махая руками. Если бубен звенит тихо, то «ветерки» медленно кружатся на месте и красиво, изящно машут руками. Тот, кто неверно выполняет правила игры - исключается. Повторять игру можно 3-4 раза</a:t>
            </a:r>
          </a:p>
          <a:p>
            <a:r>
              <a:rPr lang="ru-RU" sz="2000" dirty="0" smtClean="0"/>
              <a:t/>
            </a:r>
            <a:br>
              <a:rPr lang="ru-RU" sz="2000" dirty="0" smtClean="0"/>
            </a:br>
            <a:endParaRPr lang="ru-RU"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79512" y="242645"/>
            <a:ext cx="8784976" cy="523220"/>
          </a:xfrm>
          <a:prstGeom prst="rect">
            <a:avLst/>
          </a:prstGeom>
        </p:spPr>
        <p:txBody>
          <a:bodyPr wrap="square">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Мордовские пословицы и поговорки</a:t>
            </a:r>
            <a:endParaRPr lang="ru-RU" sz="2800" dirty="0"/>
          </a:p>
        </p:txBody>
      </p:sp>
      <p:sp>
        <p:nvSpPr>
          <p:cNvPr id="5" name="Прямоугольник 4"/>
          <p:cNvSpPr/>
          <p:nvPr/>
        </p:nvSpPr>
        <p:spPr>
          <a:xfrm>
            <a:off x="251520" y="764704"/>
            <a:ext cx="8712968" cy="6247864"/>
          </a:xfrm>
          <a:prstGeom prst="rect">
            <a:avLst/>
          </a:prstGeom>
        </p:spPr>
        <p:txBody>
          <a:bodyPr wrap="square">
            <a:spAutoFit/>
          </a:bodyPr>
          <a:lstStyle/>
          <a:p>
            <a:r>
              <a:rPr lang="ru-RU" sz="2000" dirty="0" smtClean="0"/>
              <a:t>Беда одна не ходит (эрзя)</a:t>
            </a:r>
            <a:br>
              <a:rPr lang="ru-RU" sz="2000" dirty="0" smtClean="0"/>
            </a:br>
            <a:r>
              <a:rPr lang="ru-RU" sz="2000" dirty="0" smtClean="0"/>
              <a:t>Без братьев можно жить, а без соседа - никогда (мокша)</a:t>
            </a:r>
            <a:br>
              <a:rPr lang="ru-RU" sz="2000" dirty="0" smtClean="0"/>
            </a:br>
            <a:r>
              <a:rPr lang="ru-RU" sz="2000" dirty="0" smtClean="0"/>
              <a:t>Без времени снятое яблоко - кислое (мокша)</a:t>
            </a:r>
            <a:br>
              <a:rPr lang="ru-RU" sz="2000" dirty="0" smtClean="0"/>
            </a:br>
            <a:r>
              <a:rPr lang="ru-RU" sz="2000" dirty="0" smtClean="0"/>
              <a:t>Без женщины-хозяйки дом пустой</a:t>
            </a:r>
            <a:br>
              <a:rPr lang="ru-RU" sz="2000" dirty="0" smtClean="0"/>
            </a:br>
            <a:r>
              <a:rPr lang="ru-RU" sz="2000" dirty="0" smtClean="0"/>
              <a:t>Без знания и лапоть не сплетешь</a:t>
            </a:r>
            <a:br>
              <a:rPr lang="ru-RU" sz="2000" dirty="0" smtClean="0"/>
            </a:br>
            <a:r>
              <a:rPr lang="ru-RU" sz="2000" dirty="0" smtClean="0"/>
              <a:t>Без кривых деревьев леса не бывает</a:t>
            </a:r>
            <a:br>
              <a:rPr lang="ru-RU" sz="2000" dirty="0" smtClean="0"/>
            </a:br>
            <a:r>
              <a:rPr lang="ru-RU" sz="2000" dirty="0" smtClean="0"/>
              <a:t>Без плохого нет хорошего, без хорошего нет плохого</a:t>
            </a:r>
            <a:br>
              <a:rPr lang="ru-RU" sz="2000" dirty="0" smtClean="0"/>
            </a:br>
            <a:r>
              <a:rPr lang="ru-RU" sz="2000" dirty="0" smtClean="0"/>
              <a:t>Без пословицы не проживешь, от неё никуда не уйдешь</a:t>
            </a:r>
            <a:br>
              <a:rPr lang="ru-RU" sz="2000" dirty="0" smtClean="0"/>
            </a:br>
            <a:r>
              <a:rPr lang="ru-RU" sz="2000" dirty="0" smtClean="0"/>
              <a:t>Бог тогда поможет, когда на руках мозоли появятся</a:t>
            </a:r>
            <a:br>
              <a:rPr lang="ru-RU" sz="2000" dirty="0" smtClean="0"/>
            </a:br>
            <a:r>
              <a:rPr lang="ru-RU" sz="2000" dirty="0" smtClean="0"/>
              <a:t>Большой на маленького сверху смотрит</a:t>
            </a:r>
            <a:br>
              <a:rPr lang="ru-RU" sz="2000" dirty="0" smtClean="0"/>
            </a:br>
            <a:r>
              <a:rPr lang="ru-RU" sz="2000" dirty="0" smtClean="0"/>
              <a:t>В гостях хорошо, а дома лучше (эрзя) </a:t>
            </a:r>
            <a:endParaRPr lang="ru-RU" sz="2000" dirty="0" smtClean="0"/>
          </a:p>
          <a:p>
            <a:r>
              <a:rPr lang="ru-RU" sz="2000" dirty="0" smtClean="0"/>
              <a:t>В начале смеешься - в конце плачешь</a:t>
            </a:r>
            <a:br>
              <a:rPr lang="ru-RU" sz="2000" dirty="0" smtClean="0"/>
            </a:br>
            <a:r>
              <a:rPr lang="ru-RU" sz="2000" dirty="0" smtClean="0"/>
              <a:t>В собачью пасть пальцы не суй</a:t>
            </a:r>
            <a:br>
              <a:rPr lang="ru-RU" sz="2000" dirty="0" smtClean="0"/>
            </a:br>
            <a:r>
              <a:rPr lang="ru-RU" sz="2000" dirty="0" smtClean="0"/>
              <a:t>В тюрьму путей много, а оттуда только один (мокша)</a:t>
            </a:r>
            <a:br>
              <a:rPr lang="ru-RU" sz="2000" dirty="0" smtClean="0"/>
            </a:br>
            <a:r>
              <a:rPr lang="ru-RU" sz="2000" dirty="0" smtClean="0"/>
              <a:t>В чужом доме хлеб слаще (мокша)</a:t>
            </a:r>
            <a:br>
              <a:rPr lang="ru-RU" sz="2000" dirty="0" smtClean="0"/>
            </a:br>
            <a:r>
              <a:rPr lang="ru-RU" sz="2000" dirty="0" smtClean="0"/>
              <a:t>Велик коровий язык, да только облизывать годный (мокша)</a:t>
            </a:r>
            <a:br>
              <a:rPr lang="ru-RU" sz="2000" dirty="0" smtClean="0"/>
            </a:br>
            <a:r>
              <a:rPr lang="ru-RU" sz="2000" dirty="0" smtClean="0"/>
              <a:t>Весной волк шерсть меняет, а повадки - никогда (мокша)</a:t>
            </a:r>
            <a:br>
              <a:rPr lang="ru-RU" sz="2000" dirty="0" smtClean="0"/>
            </a:br>
            <a:r>
              <a:rPr lang="ru-RU" sz="2000" dirty="0" smtClean="0"/>
              <a:t>Ветер не подует - лес не зашумит</a:t>
            </a:r>
            <a:br>
              <a:rPr lang="ru-RU" sz="2000" dirty="0" smtClean="0"/>
            </a:br>
            <a:r>
              <a:rPr lang="ru-RU" sz="2000" dirty="0" smtClean="0"/>
              <a:t>Вечер покажет, каков был день (эрзя) </a:t>
            </a:r>
            <a:br>
              <a:rPr lang="ru-RU" sz="2000" dirty="0" smtClean="0"/>
            </a:br>
            <a:endParaRPr lang="ru-RU"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79512" y="980728"/>
            <a:ext cx="8784976" cy="769441"/>
          </a:xfrm>
          <a:prstGeom prst="rect">
            <a:avLst/>
          </a:prstGeom>
        </p:spPr>
        <p:txBody>
          <a:bodyPr wrap="square">
            <a:spAutoFit/>
          </a:bodyPr>
          <a:lstStyle/>
          <a:p>
            <a:pPr algn="ctr"/>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Мордовские загадки</a:t>
            </a:r>
            <a:endParaRPr lang="ru-RU" sz="4400" dirty="0"/>
          </a:p>
        </p:txBody>
      </p:sp>
      <p:sp>
        <p:nvSpPr>
          <p:cNvPr id="5" name="Прямоугольник 4"/>
          <p:cNvSpPr/>
          <p:nvPr/>
        </p:nvSpPr>
        <p:spPr>
          <a:xfrm>
            <a:off x="179512" y="2276872"/>
            <a:ext cx="8712968" cy="3477875"/>
          </a:xfrm>
          <a:prstGeom prst="rect">
            <a:avLst/>
          </a:prstGeom>
        </p:spPr>
        <p:txBody>
          <a:bodyPr wrap="square">
            <a:spAutoFit/>
          </a:bodyPr>
          <a:lstStyle/>
          <a:p>
            <a:r>
              <a:rPr lang="ru-RU" sz="2000" dirty="0" smtClean="0"/>
              <a:t>Самое легкое, а далеко не бросишь  (перо).</a:t>
            </a:r>
          </a:p>
          <a:p>
            <a:r>
              <a:rPr lang="ru-RU" sz="2000" dirty="0" smtClean="0"/>
              <a:t>Один братец отдыхает зимой, а другой летом  (телега, сани).</a:t>
            </a:r>
          </a:p>
          <a:p>
            <a:r>
              <a:rPr lang="ru-RU" sz="2000" dirty="0" smtClean="0"/>
              <a:t>Красивый гребешок, сапоги со шпорами, ночью поет- время сообщает (петух).</a:t>
            </a:r>
          </a:p>
          <a:p>
            <a:r>
              <a:rPr lang="ru-RU" sz="2000" dirty="0" smtClean="0"/>
              <a:t>С неба падает белое пшено: ни курица не клюет, ни человек не жует, а солнце съедает (снег).</a:t>
            </a:r>
          </a:p>
          <a:p>
            <a:r>
              <a:rPr lang="ru-RU" sz="2000" dirty="0" smtClean="0"/>
              <a:t>Летом от него прячусь, а зимой его ищу (солнце).</a:t>
            </a:r>
          </a:p>
          <a:p>
            <a:r>
              <a:rPr lang="ru-RU" sz="2000" dirty="0" smtClean="0"/>
              <a:t>Две хозяйки за год два раза стол покрывают : одна зеленой скатертью, другая белой  (лето и зима).</a:t>
            </a:r>
          </a:p>
          <a:p>
            <a:r>
              <a:rPr lang="ru-RU" sz="2000" dirty="0" smtClean="0"/>
              <a:t/>
            </a:r>
            <a:br>
              <a:rPr lang="ru-RU" sz="2000" dirty="0" smtClean="0"/>
            </a:br>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88640"/>
            <a:ext cx="6938630" cy="1077218"/>
          </a:xfrm>
          <a:prstGeom prst="rect">
            <a:avLst/>
          </a:prstGeom>
        </p:spPr>
        <p:txBody>
          <a:bodyPr wrap="none">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Проект «народная культура </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 традиции»</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323528" y="1484784"/>
            <a:ext cx="2793585" cy="523220"/>
          </a:xfrm>
          <a:prstGeom prst="rect">
            <a:avLst/>
          </a:prstGeom>
        </p:spPr>
        <p:txBody>
          <a:bodyPr wrap="none">
            <a:spAutoFit/>
          </a:bodyPr>
          <a:lstStyle/>
          <a:p>
            <a:r>
              <a:rPr lang="ru-RU" sz="28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Вид Проекта</a:t>
            </a:r>
            <a:endParaRPr lang="ru-RU" sz="2800" dirty="0">
              <a:solidFill>
                <a:schemeClr val="accent6">
                  <a:lumMod val="75000"/>
                </a:schemeClr>
              </a:solidFill>
            </a:endParaRPr>
          </a:p>
        </p:txBody>
      </p:sp>
      <p:sp>
        <p:nvSpPr>
          <p:cNvPr id="4" name="Прямоугольник 3"/>
          <p:cNvSpPr/>
          <p:nvPr/>
        </p:nvSpPr>
        <p:spPr>
          <a:xfrm>
            <a:off x="323528" y="2420888"/>
            <a:ext cx="2520280"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t>Краткосрочный, групповой, творческий</a:t>
            </a:r>
            <a:endParaRPr lang="ru-RU" sz="2400" dirty="0"/>
          </a:p>
        </p:txBody>
      </p:sp>
      <p:sp>
        <p:nvSpPr>
          <p:cNvPr id="5" name="Прямоугольник 4"/>
          <p:cNvSpPr/>
          <p:nvPr/>
        </p:nvSpPr>
        <p:spPr>
          <a:xfrm>
            <a:off x="2339752" y="5805264"/>
            <a:ext cx="2376264"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t>1 день</a:t>
            </a:r>
            <a:endParaRPr lang="ru-RU" sz="2400" dirty="0"/>
          </a:p>
        </p:txBody>
      </p:sp>
      <p:sp>
        <p:nvSpPr>
          <p:cNvPr id="6" name="Прямоугольник 5"/>
          <p:cNvSpPr/>
          <p:nvPr/>
        </p:nvSpPr>
        <p:spPr>
          <a:xfrm>
            <a:off x="4644008" y="2996952"/>
            <a:ext cx="3600400" cy="12241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t>Дети подготовительной группы, воспитатели, </a:t>
            </a:r>
            <a:r>
              <a:rPr lang="ru-RU" sz="2400" dirty="0" err="1" smtClean="0"/>
              <a:t>муз.рукаводитель</a:t>
            </a:r>
            <a:endParaRPr lang="ru-RU" sz="2400" dirty="0"/>
          </a:p>
        </p:txBody>
      </p:sp>
      <p:sp>
        <p:nvSpPr>
          <p:cNvPr id="7" name="Стрелка вниз 6"/>
          <p:cNvSpPr/>
          <p:nvPr/>
        </p:nvSpPr>
        <p:spPr>
          <a:xfrm>
            <a:off x="1403648" y="1988840"/>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169357" y="4275093"/>
            <a:ext cx="4626779" cy="954107"/>
          </a:xfrm>
          <a:prstGeom prst="rect">
            <a:avLst/>
          </a:prstGeom>
        </p:spPr>
        <p:txBody>
          <a:bodyPr wrap="none">
            <a:spAutoFit/>
          </a:bodyPr>
          <a:lstStyle/>
          <a:p>
            <a:r>
              <a:rPr lang="ru-RU" sz="28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Продолжительность</a:t>
            </a:r>
          </a:p>
          <a:p>
            <a:pPr algn="ctr"/>
            <a:r>
              <a:rPr lang="ru-RU" sz="28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 Проекта</a:t>
            </a:r>
            <a:endParaRPr lang="ru-RU" sz="2800" dirty="0">
              <a:solidFill>
                <a:schemeClr val="accent6">
                  <a:lumMod val="75000"/>
                </a:schemeClr>
              </a:solidFill>
            </a:endParaRPr>
          </a:p>
        </p:txBody>
      </p:sp>
      <p:sp>
        <p:nvSpPr>
          <p:cNvPr id="9" name="Прямоугольник 8"/>
          <p:cNvSpPr/>
          <p:nvPr/>
        </p:nvSpPr>
        <p:spPr>
          <a:xfrm>
            <a:off x="3995936" y="1916832"/>
            <a:ext cx="4391523" cy="523220"/>
          </a:xfrm>
          <a:prstGeom prst="rect">
            <a:avLst/>
          </a:prstGeom>
        </p:spPr>
        <p:txBody>
          <a:bodyPr wrap="none">
            <a:spAutoFit/>
          </a:bodyPr>
          <a:lstStyle/>
          <a:p>
            <a:r>
              <a:rPr lang="ru-RU" sz="28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участники </a:t>
            </a:r>
            <a:r>
              <a:rPr lang="ru-RU" sz="28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Проекта</a:t>
            </a:r>
            <a:endParaRPr lang="ru-RU" sz="2800" dirty="0">
              <a:solidFill>
                <a:schemeClr val="accent6">
                  <a:lumMod val="75000"/>
                </a:schemeClr>
              </a:solidFill>
            </a:endParaRPr>
          </a:p>
        </p:txBody>
      </p:sp>
      <p:sp>
        <p:nvSpPr>
          <p:cNvPr id="10" name="Стрелка вниз 9"/>
          <p:cNvSpPr/>
          <p:nvPr/>
        </p:nvSpPr>
        <p:spPr>
          <a:xfrm>
            <a:off x="6012160" y="2492896"/>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3347864" y="5373216"/>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359024" y="188640"/>
            <a:ext cx="8784976" cy="1077218"/>
          </a:xfrm>
          <a:prstGeom prst="rect">
            <a:avLst/>
          </a:prstGeom>
        </p:spPr>
        <p:txBody>
          <a:bodyPr wrap="square">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Физкультурный досуг</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«Мордовские богатыри»</a:t>
            </a:r>
            <a:endParaRPr lang="ru-RU" sz="3200" dirty="0"/>
          </a:p>
        </p:txBody>
      </p:sp>
      <p:sp>
        <p:nvSpPr>
          <p:cNvPr id="5" name="Прямоугольник 4"/>
          <p:cNvSpPr/>
          <p:nvPr/>
        </p:nvSpPr>
        <p:spPr>
          <a:xfrm>
            <a:off x="179512" y="2276872"/>
            <a:ext cx="8712968" cy="707886"/>
          </a:xfrm>
          <a:prstGeom prst="rect">
            <a:avLst/>
          </a:prstGeom>
        </p:spPr>
        <p:txBody>
          <a:bodyPr wrap="square">
            <a:spAutoFit/>
          </a:bodyPr>
          <a:lstStyle/>
          <a:p>
            <a:r>
              <a:rPr lang="ru-RU" sz="2000" dirty="0" smtClean="0"/>
              <a:t/>
            </a:r>
            <a:br>
              <a:rPr lang="ru-RU" sz="2000" dirty="0" smtClean="0"/>
            </a:br>
            <a:endParaRPr lang="ru-RU" sz="2000" dirty="0"/>
          </a:p>
        </p:txBody>
      </p:sp>
      <p:sp>
        <p:nvSpPr>
          <p:cNvPr id="6" name="Прямоугольник 5"/>
          <p:cNvSpPr/>
          <p:nvPr/>
        </p:nvSpPr>
        <p:spPr>
          <a:xfrm>
            <a:off x="323529" y="1412776"/>
            <a:ext cx="8640960" cy="5170646"/>
          </a:xfrm>
          <a:prstGeom prst="rect">
            <a:avLst/>
          </a:prstGeom>
        </p:spPr>
        <p:txBody>
          <a:bodyPr wrap="square">
            <a:spAutoFit/>
          </a:bodyPr>
          <a:lstStyle/>
          <a:p>
            <a:r>
              <a:rPr lang="ru-RU" sz="2200" b="1" dirty="0" smtClean="0"/>
              <a:t>Цель</a:t>
            </a:r>
          </a:p>
          <a:p>
            <a:r>
              <a:rPr lang="ru-RU" sz="2200" dirty="0" smtClean="0"/>
              <a:t>: Продолжать развивать детей физически (сила, ловкость, быстрота, выносливость) и эмоционально.</a:t>
            </a:r>
          </a:p>
          <a:p>
            <a:r>
              <a:rPr lang="ru-RU" sz="2200" dirty="0" smtClean="0"/>
              <a:t>Задачи:</a:t>
            </a:r>
          </a:p>
          <a:p>
            <a:r>
              <a:rPr lang="ru-RU" sz="2200" b="1" i="1" dirty="0" smtClean="0"/>
              <a:t>Физического развития</a:t>
            </a:r>
            <a:r>
              <a:rPr lang="ru-RU" sz="2200" b="1" dirty="0" smtClean="0"/>
              <a:t>: </a:t>
            </a:r>
            <a:r>
              <a:rPr lang="ru-RU" sz="2200" dirty="0" smtClean="0"/>
              <a:t>Продолжать развивать быстроту в беге, силу в </a:t>
            </a:r>
            <a:r>
              <a:rPr lang="ru-RU" sz="2200" dirty="0" err="1" smtClean="0"/>
              <a:t>перетягивании</a:t>
            </a:r>
            <a:r>
              <a:rPr lang="ru-RU" sz="2200" dirty="0" smtClean="0"/>
              <a:t> каната, глазомер в метании, ловкость в прыжках на одной ноге.</a:t>
            </a:r>
          </a:p>
          <a:p>
            <a:r>
              <a:rPr lang="ru-RU" sz="2200" b="1" i="1" dirty="0" smtClean="0"/>
              <a:t>Развивающие:</a:t>
            </a:r>
            <a:r>
              <a:rPr lang="ru-RU" sz="2200" b="1" dirty="0" smtClean="0"/>
              <a:t> </a:t>
            </a:r>
            <a:r>
              <a:rPr lang="ru-RU" sz="2200" dirty="0" smtClean="0"/>
              <a:t>Формировать навыки соблюдать правила игр, действовать по сигналу, использовать различное физкультурное оборудование.</a:t>
            </a:r>
          </a:p>
          <a:p>
            <a:r>
              <a:rPr lang="ru-RU" sz="2200" b="1" i="1" dirty="0" smtClean="0"/>
              <a:t>Речевые:</a:t>
            </a:r>
            <a:r>
              <a:rPr lang="ru-RU" sz="2200" b="1" dirty="0" smtClean="0"/>
              <a:t> </a:t>
            </a:r>
            <a:r>
              <a:rPr lang="ru-RU" sz="2200" dirty="0" smtClean="0"/>
              <a:t>Развивать связную речь, четко проговаривать </a:t>
            </a:r>
            <a:r>
              <a:rPr lang="ru-RU" sz="2200" dirty="0" err="1" smtClean="0"/>
              <a:t>кричалки</a:t>
            </a:r>
            <a:r>
              <a:rPr lang="ru-RU" sz="2200" dirty="0" smtClean="0"/>
              <a:t> и </a:t>
            </a:r>
            <a:r>
              <a:rPr lang="ru-RU" sz="2200" dirty="0" err="1" smtClean="0"/>
              <a:t>заклички</a:t>
            </a:r>
            <a:r>
              <a:rPr lang="ru-RU" sz="2200" dirty="0" smtClean="0"/>
              <a:t>, излагать свои мысли.</a:t>
            </a:r>
          </a:p>
          <a:p>
            <a:r>
              <a:rPr lang="ru-RU" sz="2200" b="1" i="1" dirty="0" smtClean="0"/>
              <a:t>Воспитательные:</a:t>
            </a:r>
            <a:r>
              <a:rPr lang="ru-RU" sz="2200" b="1" dirty="0" smtClean="0"/>
              <a:t> </a:t>
            </a:r>
            <a:r>
              <a:rPr lang="ru-RU" sz="2200" dirty="0" smtClean="0"/>
              <a:t>Воспитывать доброжелательность, умение радоваться своим успехам и достижениям товарищей, потребность в физическом развитии</a:t>
            </a:r>
            <a:endParaRPr lang="ru-RU" sz="2200" b="0" i="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0560" y="116632"/>
            <a:ext cx="4572000" cy="523220"/>
          </a:xfrm>
          <a:prstGeom prst="rect">
            <a:avLst/>
          </a:prstGeom>
        </p:spPr>
        <p:txBody>
          <a:bodyPr>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Цель Проекта:</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395536" y="692696"/>
            <a:ext cx="7272808"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2400" dirty="0"/>
          </a:p>
        </p:txBody>
      </p:sp>
      <p:sp>
        <p:nvSpPr>
          <p:cNvPr id="4" name="Прямоугольник 3"/>
          <p:cNvSpPr/>
          <p:nvPr/>
        </p:nvSpPr>
        <p:spPr>
          <a:xfrm>
            <a:off x="467544" y="764704"/>
            <a:ext cx="7416824" cy="707886"/>
          </a:xfrm>
          <a:prstGeom prst="rect">
            <a:avLst/>
          </a:prstGeom>
        </p:spPr>
        <p:txBody>
          <a:bodyPr wrap="square">
            <a:spAutoFit/>
          </a:bodyPr>
          <a:lstStyle/>
          <a:p>
            <a:r>
              <a:rPr lang="ru-RU" sz="2000" dirty="0" smtClean="0"/>
              <a:t>з</a:t>
            </a:r>
            <a:r>
              <a:rPr lang="ru-RU" sz="2000" dirty="0" smtClean="0"/>
              <a:t>накомство с мордовской </a:t>
            </a:r>
            <a:r>
              <a:rPr lang="ru-RU" sz="2000" dirty="0" smtClean="0"/>
              <a:t>народной </a:t>
            </a:r>
            <a:r>
              <a:rPr lang="ru-RU" sz="2000" dirty="0" smtClean="0"/>
              <a:t>культурой </a:t>
            </a:r>
            <a:r>
              <a:rPr lang="ru-RU" sz="2000" dirty="0" smtClean="0"/>
              <a:t>и </a:t>
            </a:r>
            <a:r>
              <a:rPr lang="ru-RU" sz="2000" dirty="0" smtClean="0"/>
              <a:t>традициями, </a:t>
            </a:r>
            <a:r>
              <a:rPr lang="ru-RU" sz="2000" dirty="0" smtClean="0"/>
              <a:t>взаимодействие родителей и детей.</a:t>
            </a:r>
            <a:endParaRPr lang="ru-RU" sz="2000" dirty="0"/>
          </a:p>
        </p:txBody>
      </p:sp>
      <p:sp>
        <p:nvSpPr>
          <p:cNvPr id="5" name="Прямоугольник 4"/>
          <p:cNvSpPr/>
          <p:nvPr/>
        </p:nvSpPr>
        <p:spPr>
          <a:xfrm>
            <a:off x="395536" y="1772816"/>
            <a:ext cx="3591881" cy="523220"/>
          </a:xfrm>
          <a:prstGeom prst="rect">
            <a:avLst/>
          </a:prstGeom>
        </p:spPr>
        <p:txBody>
          <a:bodyPr wrap="none">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задачи </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Проекта:</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Прямоугольник 5"/>
          <p:cNvSpPr/>
          <p:nvPr/>
        </p:nvSpPr>
        <p:spPr>
          <a:xfrm>
            <a:off x="395536" y="2420888"/>
            <a:ext cx="799288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2000" dirty="0" smtClean="0"/>
              <a:t>- Познакомить детей с народной культурой и традициями;</a:t>
            </a:r>
            <a:endParaRPr lang="ru-RU" sz="2000" dirty="0"/>
          </a:p>
        </p:txBody>
      </p:sp>
      <p:sp>
        <p:nvSpPr>
          <p:cNvPr id="7" name="Прямоугольник 6"/>
          <p:cNvSpPr/>
          <p:nvPr/>
        </p:nvSpPr>
        <p:spPr>
          <a:xfrm>
            <a:off x="395536" y="3212976"/>
            <a:ext cx="8064896"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2000" dirty="0" smtClean="0">
                <a:solidFill>
                  <a:schemeClr val="tx1"/>
                </a:solidFill>
              </a:rPr>
              <a:t>- Обогащать </a:t>
            </a:r>
            <a:r>
              <a:rPr lang="ru-RU" sz="2000" dirty="0" smtClean="0">
                <a:solidFill>
                  <a:schemeClr val="tx1"/>
                </a:solidFill>
              </a:rPr>
              <a:t>знания детей о взаимосвязи явлений природы с народными приметами, со способами действий с предметами быта, их </a:t>
            </a:r>
            <a:r>
              <a:rPr lang="ru-RU" sz="2000" dirty="0" smtClean="0">
                <a:solidFill>
                  <a:schemeClr val="tx1"/>
                </a:solidFill>
              </a:rPr>
              <a:t>функциями;</a:t>
            </a:r>
            <a:endParaRPr lang="ru-RU" sz="2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endParaRPr>
          </a:p>
        </p:txBody>
      </p:sp>
      <p:sp>
        <p:nvSpPr>
          <p:cNvPr id="8" name="Прямоугольник 7"/>
          <p:cNvSpPr/>
          <p:nvPr/>
        </p:nvSpPr>
        <p:spPr>
          <a:xfrm>
            <a:off x="395536" y="4941168"/>
            <a:ext cx="8064896" cy="10081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2000" dirty="0" smtClean="0">
                <a:solidFill>
                  <a:schemeClr val="tx1"/>
                </a:solidFill>
              </a:rPr>
              <a:t>- Развить восприятия </a:t>
            </a:r>
            <a:r>
              <a:rPr lang="ru-RU" sz="2000" dirty="0" smtClean="0">
                <a:solidFill>
                  <a:schemeClr val="tx1"/>
                </a:solidFill>
              </a:rPr>
              <a:t>природы, красивых предметов быта, произведений народного, декоративно- прикладного и изобразительного искусства; чтения художественной </a:t>
            </a:r>
            <a:r>
              <a:rPr lang="ru-RU" sz="2000" dirty="0" smtClean="0">
                <a:solidFill>
                  <a:schemeClr val="tx1"/>
                </a:solidFill>
              </a:rPr>
              <a:t>литературы;</a:t>
            </a:r>
            <a:endParaRPr lang="ru-RU" sz="2000" dirty="0">
              <a:solidFill>
                <a:schemeClr val="tx1"/>
              </a:solidFill>
            </a:endParaRPr>
          </a:p>
        </p:txBody>
      </p:sp>
      <p:sp>
        <p:nvSpPr>
          <p:cNvPr id="9" name="Прямоугольник 8"/>
          <p:cNvSpPr/>
          <p:nvPr/>
        </p:nvSpPr>
        <p:spPr>
          <a:xfrm>
            <a:off x="395536" y="4221088"/>
            <a:ext cx="727280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2000" dirty="0" smtClean="0">
                <a:solidFill>
                  <a:schemeClr val="tx1"/>
                </a:solidFill>
              </a:rPr>
              <a:t>- Воспитывать </a:t>
            </a:r>
            <a:r>
              <a:rPr lang="ru-RU" sz="2000" dirty="0" smtClean="0">
                <a:solidFill>
                  <a:schemeClr val="tx1"/>
                </a:solidFill>
              </a:rPr>
              <a:t>интерес и любовь к народному </a:t>
            </a:r>
            <a:r>
              <a:rPr lang="ru-RU" sz="2000" dirty="0" smtClean="0">
                <a:solidFill>
                  <a:schemeClr val="tx1"/>
                </a:solidFill>
              </a:rPr>
              <a:t>творчеству;</a:t>
            </a:r>
            <a:endParaRPr lang="ru-RU" sz="2000" dirty="0">
              <a:solidFill>
                <a:schemeClr val="tx1"/>
              </a:solidFill>
            </a:endParaRPr>
          </a:p>
        </p:txBody>
      </p:sp>
      <p:sp>
        <p:nvSpPr>
          <p:cNvPr id="14" name="Прямоугольник 13"/>
          <p:cNvSpPr/>
          <p:nvPr/>
        </p:nvSpPr>
        <p:spPr>
          <a:xfrm>
            <a:off x="395536" y="6093296"/>
            <a:ext cx="7992888" cy="6926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2000" dirty="0" smtClean="0">
                <a:solidFill>
                  <a:schemeClr val="tx1"/>
                </a:solidFill>
              </a:rPr>
              <a:t>-</a:t>
            </a:r>
            <a:r>
              <a:rPr lang="ru-RU" sz="2000" dirty="0" smtClean="0">
                <a:solidFill>
                  <a:schemeClr val="tx1"/>
                </a:solidFill>
              </a:rPr>
              <a:t>Развивать и обогащать потребности и желание детей в познании творчества народной </a:t>
            </a:r>
            <a:r>
              <a:rPr lang="ru-RU" sz="2000" dirty="0" smtClean="0">
                <a:solidFill>
                  <a:schemeClr val="tx1"/>
                </a:solidFill>
              </a:rPr>
              <a:t>культуры</a:t>
            </a:r>
            <a:r>
              <a:rPr lang="ru-RU" sz="2000" dirty="0" smtClean="0">
                <a:solidFill>
                  <a:srgbClr val="333333"/>
                </a:solidFill>
                <a:latin typeface="Arial"/>
              </a:rPr>
              <a:t>.</a:t>
            </a:r>
            <a:endParaRPr lang="ru-RU" sz="2000" dirty="0" smtClean="0"/>
          </a:p>
        </p:txBody>
      </p:sp>
      <p:sp>
        <p:nvSpPr>
          <p:cNvPr id="15" name="Стрелка углом вверх 14"/>
          <p:cNvSpPr/>
          <p:nvPr/>
        </p:nvSpPr>
        <p:spPr>
          <a:xfrm rot="5400000" flipV="1">
            <a:off x="7812360" y="764704"/>
            <a:ext cx="576064" cy="5760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1100" y="260648"/>
            <a:ext cx="5425076" cy="646331"/>
          </a:xfrm>
          <a:prstGeom prst="rect">
            <a:avLst/>
          </a:prstGeom>
        </p:spPr>
        <p:txBody>
          <a:bodyPr wrap="none">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проблема </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Проекта: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179512" y="1772816"/>
            <a:ext cx="6408712" cy="18722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2400" dirty="0"/>
          </a:p>
        </p:txBody>
      </p:sp>
      <p:sp>
        <p:nvSpPr>
          <p:cNvPr id="4" name="Прямоугольник 3"/>
          <p:cNvSpPr/>
          <p:nvPr/>
        </p:nvSpPr>
        <p:spPr>
          <a:xfrm>
            <a:off x="323528" y="1988840"/>
            <a:ext cx="7056784" cy="1384995"/>
          </a:xfrm>
          <a:prstGeom prst="rect">
            <a:avLst/>
          </a:prstGeom>
        </p:spPr>
        <p:txBody>
          <a:bodyPr wrap="square">
            <a:spAutoFit/>
          </a:bodyPr>
          <a:lstStyle/>
          <a:p>
            <a:r>
              <a:rPr lang="ru-RU" sz="2800" dirty="0" smtClean="0"/>
              <a:t>Необходимость формирования у детей дошкольного возраста представлений о культуре и традициях русского народа.</a:t>
            </a:r>
            <a:endParaRPr lang="ru-RU" sz="2800" dirty="0"/>
          </a:p>
        </p:txBody>
      </p:sp>
      <p:sp>
        <p:nvSpPr>
          <p:cNvPr id="6" name="Стрелка вниз 5"/>
          <p:cNvSpPr/>
          <p:nvPr/>
        </p:nvSpPr>
        <p:spPr>
          <a:xfrm>
            <a:off x="3203848" y="980728"/>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3707904" y="5085184"/>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779912" y="3933056"/>
            <a:ext cx="4345420" cy="584775"/>
          </a:xfrm>
          <a:prstGeom prst="rect">
            <a:avLst/>
          </a:prstGeom>
        </p:spPr>
        <p:txBody>
          <a:bodyPr wrap="none">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методы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Проекта:</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Прямоугольник 8"/>
          <p:cNvSpPr/>
          <p:nvPr/>
        </p:nvSpPr>
        <p:spPr>
          <a:xfrm>
            <a:off x="4644008" y="4941168"/>
            <a:ext cx="2376264"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t>Словесный</a:t>
            </a:r>
            <a:endParaRPr lang="ru-RU" sz="2400" dirty="0"/>
          </a:p>
        </p:txBody>
      </p:sp>
      <p:sp>
        <p:nvSpPr>
          <p:cNvPr id="10" name="Прямоугольник 9"/>
          <p:cNvSpPr/>
          <p:nvPr/>
        </p:nvSpPr>
        <p:spPr>
          <a:xfrm>
            <a:off x="6300192" y="6021288"/>
            <a:ext cx="2520280" cy="667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t>Практический</a:t>
            </a:r>
            <a:endParaRPr lang="ru-RU" sz="2400" dirty="0"/>
          </a:p>
        </p:txBody>
      </p:sp>
      <p:sp>
        <p:nvSpPr>
          <p:cNvPr id="11" name="Прямоугольник 10"/>
          <p:cNvSpPr/>
          <p:nvPr/>
        </p:nvSpPr>
        <p:spPr>
          <a:xfrm>
            <a:off x="2771800" y="5949280"/>
            <a:ext cx="2376264" cy="7200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t>Наглядный</a:t>
            </a:r>
            <a:endParaRPr lang="ru-RU" sz="2400" dirty="0"/>
          </a:p>
        </p:txBody>
      </p:sp>
      <p:sp>
        <p:nvSpPr>
          <p:cNvPr id="12" name="Стрелка вниз 11"/>
          <p:cNvSpPr/>
          <p:nvPr/>
        </p:nvSpPr>
        <p:spPr>
          <a:xfrm>
            <a:off x="7236296" y="5013176"/>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5580112" y="4581128"/>
            <a:ext cx="423664" cy="423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251937"/>
            <a:ext cx="5745419" cy="584775"/>
          </a:xfrm>
          <a:prstGeom prst="rect">
            <a:avLst/>
          </a:prstGeom>
        </p:spPr>
        <p:txBody>
          <a:bodyPr wrap="none">
            <a:spAutoFit/>
          </a:bodyPr>
          <a:lstStyle/>
          <a:p>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актуальность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Проекта</a:t>
            </a:r>
            <a:endParaRPr lang="ru-RU" sz="3200" dirty="0"/>
          </a:p>
        </p:txBody>
      </p:sp>
      <p:sp>
        <p:nvSpPr>
          <p:cNvPr id="3" name="Прямоугольник 2"/>
          <p:cNvSpPr/>
          <p:nvPr/>
        </p:nvSpPr>
        <p:spPr>
          <a:xfrm>
            <a:off x="179512" y="1196752"/>
            <a:ext cx="8712968" cy="525658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2000" dirty="0" smtClean="0"/>
              <a:t>    </a:t>
            </a:r>
          </a:p>
          <a:p>
            <a:r>
              <a:rPr lang="ru-RU" sz="2000" dirty="0" smtClean="0"/>
              <a:t>    </a:t>
            </a:r>
          </a:p>
          <a:p>
            <a:r>
              <a:rPr lang="ru-RU" sz="2200" dirty="0" smtClean="0"/>
              <a:t>    Приобщение </a:t>
            </a:r>
            <a:r>
              <a:rPr lang="ru-RU" sz="2200" dirty="0" smtClean="0"/>
              <a:t>к традициям народа особенно значимо в дошкольные годы. Ребенок, по мнению В</a:t>
            </a:r>
            <a:r>
              <a:rPr lang="ru-RU" sz="2200" dirty="0" smtClean="0"/>
              <a:t>. Г</a:t>
            </a:r>
            <a:r>
              <a:rPr lang="ru-RU" sz="2200" dirty="0" smtClean="0"/>
              <a:t>. </a:t>
            </a:r>
            <a:r>
              <a:rPr lang="ru-RU" sz="2200" dirty="0" err="1" smtClean="0"/>
              <a:t>Безносова</a:t>
            </a:r>
            <a:r>
              <a:rPr lang="ru-RU" sz="2200" dirty="0" smtClean="0"/>
              <a:t>, В</a:t>
            </a:r>
            <a:r>
              <a:rPr lang="ru-RU" sz="2200" dirty="0" smtClean="0"/>
              <a:t>. П.Зеньковского</a:t>
            </a:r>
            <a:r>
              <a:rPr lang="ru-RU" sz="2200" dirty="0" smtClean="0"/>
              <a:t>, Д</a:t>
            </a:r>
            <a:r>
              <a:rPr lang="ru-RU" sz="2200" dirty="0" smtClean="0"/>
              <a:t>. С. Лихачева</a:t>
            </a:r>
            <a:r>
              <a:rPr lang="ru-RU" sz="2200" dirty="0" smtClean="0"/>
              <a:t>, является будущим полноправным членом социума, ему предстоит осваивать, сохранять, развивать и передавать дальше культурное наследие этноса через включение в культуру и социальную активность</a:t>
            </a:r>
            <a:r>
              <a:rPr lang="ru-RU" sz="2200" dirty="0" smtClean="0"/>
              <a:t>.</a:t>
            </a:r>
          </a:p>
          <a:p>
            <a:r>
              <a:rPr lang="ru-RU" sz="2200" dirty="0" smtClean="0"/>
              <a:t>    По </a:t>
            </a:r>
            <a:r>
              <a:rPr lang="ru-RU" sz="2200" dirty="0" smtClean="0"/>
              <a:t>утверждению А.И.Арнольдова, Н.П.Денисюка, Л.А.Ибрагимовой, А.И.Лазарева, В.М.Семенова, приобщение новых поколений к национальной культуре становится актуальным педагогическим вопросом современности. Так как каждый народ не просто хранит исторически сложившиеся воспитательные традиции и особенности, но и стремится перенести их в будущее, чтобы не утратить исторического национального лица и самобытности.</a:t>
            </a:r>
            <a:endParaRPr lang="ru-RU" sz="2200" dirty="0" smtClean="0"/>
          </a:p>
          <a:p>
            <a:endParaRPr lang="ru-R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9302" y="323945"/>
            <a:ext cx="6949082" cy="1077218"/>
          </a:xfrm>
          <a:prstGeom prst="rect">
            <a:avLst/>
          </a:prstGeom>
        </p:spPr>
        <p:txBody>
          <a:bodyPr wrap="none">
            <a:spAutoFit/>
          </a:bodyPr>
          <a:lstStyle/>
          <a:p>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Предполагаемый результат </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Проекта</a:t>
            </a:r>
            <a:endParaRPr lang="ru-RU" sz="3200" dirty="0"/>
          </a:p>
        </p:txBody>
      </p:sp>
      <p:sp>
        <p:nvSpPr>
          <p:cNvPr id="3" name="Прямоугольник 2"/>
          <p:cNvSpPr/>
          <p:nvPr/>
        </p:nvSpPr>
        <p:spPr>
          <a:xfrm>
            <a:off x="323528" y="2420888"/>
            <a:ext cx="4176464" cy="158417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err="1" smtClean="0">
                <a:solidFill>
                  <a:schemeClr val="tx1"/>
                </a:solidFill>
              </a:rPr>
              <a:t>Сформированность</a:t>
            </a:r>
            <a:r>
              <a:rPr lang="ru-RU" sz="2400" dirty="0" smtClean="0">
                <a:solidFill>
                  <a:schemeClr val="tx1"/>
                </a:solidFill>
              </a:rPr>
              <a:t> </a:t>
            </a:r>
            <a:r>
              <a:rPr lang="ru-RU" sz="2400" dirty="0" smtClean="0">
                <a:solidFill>
                  <a:schemeClr val="tx1"/>
                </a:solidFill>
              </a:rPr>
              <a:t>у детей стойкого интереса к культуре и традициям русского </a:t>
            </a:r>
            <a:r>
              <a:rPr lang="ru-RU" sz="2400" dirty="0" smtClean="0">
                <a:solidFill>
                  <a:schemeClr val="tx1"/>
                </a:solidFill>
              </a:rPr>
              <a:t>народа</a:t>
            </a:r>
            <a:endParaRPr lang="ru-RU" sz="2400" dirty="0">
              <a:solidFill>
                <a:schemeClr val="tx1"/>
              </a:solidFill>
            </a:endParaRPr>
          </a:p>
        </p:txBody>
      </p:sp>
      <p:sp>
        <p:nvSpPr>
          <p:cNvPr id="4" name="Прямоугольник 3"/>
          <p:cNvSpPr/>
          <p:nvPr/>
        </p:nvSpPr>
        <p:spPr>
          <a:xfrm>
            <a:off x="5796136" y="1988840"/>
            <a:ext cx="2952328" cy="17281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solidFill>
                  <a:schemeClr val="tx1"/>
                </a:solidFill>
              </a:rPr>
              <a:t>Воспитанность </a:t>
            </a:r>
            <a:r>
              <a:rPr lang="ru-RU" sz="2400" dirty="0" smtClean="0">
                <a:solidFill>
                  <a:schemeClr val="tx1"/>
                </a:solidFill>
              </a:rPr>
              <a:t>патриотических чувств к Родине</a:t>
            </a:r>
            <a:endParaRPr lang="ru-RU" sz="2400" dirty="0">
              <a:solidFill>
                <a:schemeClr val="tx1"/>
              </a:solidFill>
            </a:endParaRPr>
          </a:p>
        </p:txBody>
      </p:sp>
      <p:sp>
        <p:nvSpPr>
          <p:cNvPr id="5" name="Прямоугольник 4"/>
          <p:cNvSpPr/>
          <p:nvPr/>
        </p:nvSpPr>
        <p:spPr>
          <a:xfrm>
            <a:off x="1979712" y="4653136"/>
            <a:ext cx="5616624" cy="17281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solidFill>
                  <a:schemeClr val="tx1"/>
                </a:solidFill>
              </a:rPr>
              <a:t>Сформированная предметно-развивающая среда и условия для обогащения разнообразной художественной деятельности </a:t>
            </a:r>
            <a:r>
              <a:rPr lang="ru-RU" sz="2400" dirty="0" smtClean="0">
                <a:solidFill>
                  <a:schemeClr val="tx1"/>
                </a:solidFill>
              </a:rPr>
              <a:t>детей</a:t>
            </a:r>
            <a:endParaRPr lang="ru-RU" sz="2400" dirty="0">
              <a:solidFill>
                <a:schemeClr val="tx1"/>
              </a:solidFill>
            </a:endParaRPr>
          </a:p>
        </p:txBody>
      </p:sp>
      <p:sp>
        <p:nvSpPr>
          <p:cNvPr id="6" name="Прямоугольник 5"/>
          <p:cNvSpPr/>
          <p:nvPr/>
        </p:nvSpPr>
        <p:spPr>
          <a:xfrm>
            <a:off x="8412163" y="600800"/>
            <a:ext cx="2286000" cy="369332"/>
          </a:xfrm>
          <a:prstGeom prst="rect">
            <a:avLst/>
          </a:prstGeom>
        </p:spPr>
        <p:txBody>
          <a:bodyPr>
            <a:spAutoFit/>
          </a:bodyPr>
          <a:lstStyle/>
          <a:p>
            <a:r>
              <a:rPr lang="ru-RU" dirty="0" smtClean="0">
                <a:solidFill>
                  <a:srgbClr val="333333"/>
                </a:solidFill>
                <a:latin typeface="Arial"/>
              </a:rPr>
              <a:t>.</a:t>
            </a:r>
            <a:endParaRPr lang="ru-RU" dirty="0"/>
          </a:p>
        </p:txBody>
      </p:sp>
      <p:sp>
        <p:nvSpPr>
          <p:cNvPr id="10" name="Стрелка вниз 9"/>
          <p:cNvSpPr/>
          <p:nvPr/>
        </p:nvSpPr>
        <p:spPr>
          <a:xfrm>
            <a:off x="2195736" y="1556792"/>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7020272" y="1196752"/>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4932040" y="3429000"/>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548680"/>
            <a:ext cx="7236296" cy="1077218"/>
          </a:xfrm>
          <a:prstGeom prst="rect">
            <a:avLst/>
          </a:prstGeom>
        </p:spPr>
        <p:txBody>
          <a:bodyPr wrap="square">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Этапы реализации </a:t>
            </a:r>
          </a:p>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проекта</a:t>
            </a: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323528" y="2420888"/>
            <a:ext cx="4896544"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solidFill>
                  <a:schemeClr val="tx1"/>
                </a:solidFill>
              </a:rPr>
              <a:t>1 этап подготовительный</a:t>
            </a:r>
            <a:endParaRPr lang="ru-RU" sz="2400" dirty="0">
              <a:solidFill>
                <a:schemeClr val="tx1"/>
              </a:solidFill>
            </a:endParaRPr>
          </a:p>
        </p:txBody>
      </p:sp>
      <p:sp>
        <p:nvSpPr>
          <p:cNvPr id="4" name="Прямоугольник 3"/>
          <p:cNvSpPr/>
          <p:nvPr/>
        </p:nvSpPr>
        <p:spPr>
          <a:xfrm>
            <a:off x="1475656" y="3861048"/>
            <a:ext cx="4896544"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solidFill>
                  <a:schemeClr val="tx1"/>
                </a:solidFill>
              </a:rPr>
              <a:t>2</a:t>
            </a:r>
            <a:r>
              <a:rPr lang="ru-RU" sz="2400" dirty="0" smtClean="0">
                <a:solidFill>
                  <a:schemeClr val="tx1"/>
                </a:solidFill>
              </a:rPr>
              <a:t> этап основной реализация проекта</a:t>
            </a:r>
            <a:endParaRPr lang="ru-RU" sz="2400" dirty="0">
              <a:solidFill>
                <a:schemeClr val="tx1"/>
              </a:solidFill>
            </a:endParaRPr>
          </a:p>
        </p:txBody>
      </p:sp>
      <p:sp>
        <p:nvSpPr>
          <p:cNvPr id="5" name="Прямоугольник 4"/>
          <p:cNvSpPr/>
          <p:nvPr/>
        </p:nvSpPr>
        <p:spPr>
          <a:xfrm>
            <a:off x="2843808" y="5229200"/>
            <a:ext cx="4896544"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dirty="0" smtClean="0">
                <a:solidFill>
                  <a:schemeClr val="tx1"/>
                </a:solidFill>
              </a:rPr>
              <a:t>3</a:t>
            </a:r>
            <a:r>
              <a:rPr lang="ru-RU" sz="2400" dirty="0" smtClean="0">
                <a:solidFill>
                  <a:schemeClr val="tx1"/>
                </a:solidFill>
              </a:rPr>
              <a:t> этап заключительный</a:t>
            </a:r>
            <a:endParaRPr lang="ru-RU" sz="2400" dirty="0">
              <a:solidFill>
                <a:schemeClr val="tx1"/>
              </a:solidFill>
            </a:endParaRPr>
          </a:p>
        </p:txBody>
      </p:sp>
      <p:sp>
        <p:nvSpPr>
          <p:cNvPr id="6" name="Стрелка вниз 5"/>
          <p:cNvSpPr/>
          <p:nvPr/>
        </p:nvSpPr>
        <p:spPr>
          <a:xfrm>
            <a:off x="3635896" y="1844824"/>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580112" y="3140968"/>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6804248" y="4509120"/>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6966520" cy="584775"/>
          </a:xfrm>
          <a:prstGeom prst="rect">
            <a:avLst/>
          </a:prstGeom>
        </p:spPr>
        <p:txBody>
          <a:bodyPr wrap="square">
            <a:spAutoFit/>
          </a:bodyPr>
          <a:lstStyle/>
          <a:p>
            <a:pPr algn="ct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этап подготовительный</a:t>
            </a: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Прямоугольник 2"/>
          <p:cNvSpPr/>
          <p:nvPr/>
        </p:nvSpPr>
        <p:spPr>
          <a:xfrm>
            <a:off x="2051720" y="1052736"/>
            <a:ext cx="6501780" cy="461665"/>
          </a:xfrm>
          <a:prstGeom prst="rect">
            <a:avLst/>
          </a:prstGeom>
        </p:spPr>
        <p:txBody>
          <a:bodyPr wrap="none">
            <a:spAutoFit/>
          </a:bodyPr>
          <a:lstStyle/>
          <a:p>
            <a:r>
              <a:rPr lang="ru-RU" sz="24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Подбор методической литературы</a:t>
            </a:r>
            <a:endParaRPr lang="ru-RU" sz="2400" dirty="0">
              <a:solidFill>
                <a:schemeClr val="accent6">
                  <a:lumMod val="75000"/>
                </a:schemeClr>
              </a:solidFill>
            </a:endParaRPr>
          </a:p>
        </p:txBody>
      </p:sp>
      <p:sp>
        <p:nvSpPr>
          <p:cNvPr id="4" name="Прямоугольник 3"/>
          <p:cNvSpPr/>
          <p:nvPr/>
        </p:nvSpPr>
        <p:spPr>
          <a:xfrm>
            <a:off x="467544" y="2564904"/>
            <a:ext cx="8136904"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2400" dirty="0" smtClean="0">
                <a:solidFill>
                  <a:schemeClr val="tx1"/>
                </a:solidFill>
              </a:rPr>
              <a:t>- Подбор </a:t>
            </a:r>
            <a:r>
              <a:rPr lang="ru-RU" sz="2400" dirty="0" smtClean="0">
                <a:solidFill>
                  <a:schemeClr val="tx1"/>
                </a:solidFill>
              </a:rPr>
              <a:t>иллюстративного, наглядного, дидактического </a:t>
            </a:r>
            <a:r>
              <a:rPr lang="ru-RU" sz="2400" dirty="0" smtClean="0">
                <a:solidFill>
                  <a:schemeClr val="tx1"/>
                </a:solidFill>
              </a:rPr>
              <a:t>материала</a:t>
            </a:r>
            <a:endParaRPr lang="ru-RU" sz="2400" dirty="0">
              <a:solidFill>
                <a:schemeClr val="tx1"/>
              </a:solidFill>
            </a:endParaRPr>
          </a:p>
        </p:txBody>
      </p:sp>
      <p:sp>
        <p:nvSpPr>
          <p:cNvPr id="8" name="Прямоугольник 7"/>
          <p:cNvSpPr/>
          <p:nvPr/>
        </p:nvSpPr>
        <p:spPr>
          <a:xfrm>
            <a:off x="2483768" y="5877272"/>
            <a:ext cx="184731" cy="369332"/>
          </a:xfrm>
          <a:prstGeom prst="rect">
            <a:avLst/>
          </a:prstGeom>
        </p:spPr>
        <p:txBody>
          <a:bodyPr wrap="none">
            <a:spAutoFit/>
          </a:bodyPr>
          <a:lstStyle/>
          <a:p>
            <a:endParaRPr lang="ru-RU" dirty="0"/>
          </a:p>
        </p:txBody>
      </p:sp>
      <p:sp>
        <p:nvSpPr>
          <p:cNvPr id="11" name="Прямоугольник 10"/>
          <p:cNvSpPr/>
          <p:nvPr/>
        </p:nvSpPr>
        <p:spPr>
          <a:xfrm>
            <a:off x="179512" y="3717032"/>
            <a:ext cx="8748464"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2400" dirty="0" smtClean="0">
                <a:solidFill>
                  <a:schemeClr val="tx1"/>
                </a:solidFill>
              </a:rPr>
              <a:t>- Подбор </a:t>
            </a:r>
            <a:r>
              <a:rPr lang="ru-RU" sz="2400" dirty="0" smtClean="0">
                <a:solidFill>
                  <a:schemeClr val="tx1"/>
                </a:solidFill>
              </a:rPr>
              <a:t>фольклора </a:t>
            </a:r>
            <a:r>
              <a:rPr lang="ru-RU" sz="2400" dirty="0" smtClean="0">
                <a:solidFill>
                  <a:schemeClr val="tx1"/>
                </a:solidFill>
              </a:rPr>
              <a:t>мордовского </a:t>
            </a:r>
            <a:r>
              <a:rPr lang="ru-RU" sz="2400" dirty="0" smtClean="0">
                <a:solidFill>
                  <a:schemeClr val="tx1"/>
                </a:solidFill>
              </a:rPr>
              <a:t>народа: сказки, </a:t>
            </a:r>
            <a:r>
              <a:rPr lang="ru-RU" sz="2400" dirty="0" smtClean="0">
                <a:solidFill>
                  <a:schemeClr val="tx1"/>
                </a:solidFill>
              </a:rPr>
              <a:t>песни</a:t>
            </a:r>
            <a:r>
              <a:rPr lang="ru-RU" sz="2400" dirty="0" smtClean="0">
                <a:solidFill>
                  <a:schemeClr val="tx1"/>
                </a:solidFill>
              </a:rPr>
              <a:t>, загадки, считалки, народные подвижные игры, пальчиковые </a:t>
            </a:r>
            <a:r>
              <a:rPr lang="ru-RU" sz="2400" dirty="0" smtClean="0">
                <a:solidFill>
                  <a:schemeClr val="tx1"/>
                </a:solidFill>
              </a:rPr>
              <a:t>игры</a:t>
            </a:r>
            <a:endParaRPr lang="ru-RU" sz="2400" dirty="0">
              <a:solidFill>
                <a:schemeClr val="tx1"/>
              </a:solidFill>
            </a:endParaRPr>
          </a:p>
        </p:txBody>
      </p:sp>
      <p:sp>
        <p:nvSpPr>
          <p:cNvPr id="13" name="Прямоугольник 12"/>
          <p:cNvSpPr/>
          <p:nvPr/>
        </p:nvSpPr>
        <p:spPr>
          <a:xfrm>
            <a:off x="179512" y="1700808"/>
            <a:ext cx="763284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2400" dirty="0" smtClean="0">
                <a:solidFill>
                  <a:schemeClr val="tx1"/>
                </a:solidFill>
              </a:rPr>
              <a:t>-</a:t>
            </a:r>
            <a:r>
              <a:rPr lang="ru-RU" sz="2400" dirty="0" smtClean="0">
                <a:solidFill>
                  <a:schemeClr val="tx1"/>
                </a:solidFill>
              </a:rPr>
              <a:t>Организация предметно-развивающей среды в </a:t>
            </a:r>
            <a:r>
              <a:rPr lang="ru-RU" sz="2400" dirty="0" smtClean="0">
                <a:solidFill>
                  <a:schemeClr val="tx1"/>
                </a:solidFill>
              </a:rPr>
              <a:t>группе</a:t>
            </a:r>
            <a:endParaRPr lang="ru-RU" sz="2400" dirty="0" smtClean="0">
              <a:solidFill>
                <a:schemeClr val="tx1"/>
              </a:solidFill>
            </a:endParaRPr>
          </a:p>
        </p:txBody>
      </p:sp>
      <p:sp>
        <p:nvSpPr>
          <p:cNvPr id="14" name="Прямоугольник 13"/>
          <p:cNvSpPr/>
          <p:nvPr/>
        </p:nvSpPr>
        <p:spPr>
          <a:xfrm>
            <a:off x="323528" y="4869160"/>
            <a:ext cx="5256584"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2400" dirty="0" smtClean="0">
                <a:solidFill>
                  <a:srgbClr val="333333"/>
                </a:solidFill>
                <a:latin typeface="Arial"/>
              </a:rPr>
              <a:t>- </a:t>
            </a:r>
            <a:r>
              <a:rPr lang="ru-RU" sz="2400" dirty="0" smtClean="0">
                <a:solidFill>
                  <a:schemeClr val="tx1"/>
                </a:solidFill>
              </a:rPr>
              <a:t>Подготовка «мордовских костюмов»</a:t>
            </a:r>
            <a:endParaRPr lang="ru-RU" sz="2400" dirty="0">
              <a:solidFill>
                <a:schemeClr val="tx1"/>
              </a:solidFill>
            </a:endParaRPr>
          </a:p>
        </p:txBody>
      </p:sp>
      <p:sp>
        <p:nvSpPr>
          <p:cNvPr id="15" name="Прямоугольник 14"/>
          <p:cNvSpPr/>
          <p:nvPr/>
        </p:nvSpPr>
        <p:spPr>
          <a:xfrm>
            <a:off x="2267744" y="5805264"/>
            <a:ext cx="6544344" cy="7920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ru-RU" sz="2400" dirty="0" smtClean="0">
                <a:solidFill>
                  <a:srgbClr val="333333"/>
                </a:solidFill>
                <a:latin typeface="Arial"/>
              </a:rPr>
              <a:t>-</a:t>
            </a:r>
            <a:r>
              <a:rPr lang="ru-RU" sz="2400" dirty="0" smtClean="0">
                <a:solidFill>
                  <a:schemeClr val="tx1"/>
                </a:solidFill>
              </a:rPr>
              <a:t>Взаимодействие с родителями, рекомендации</a:t>
            </a:r>
            <a:r>
              <a:rPr lang="ru-RU" sz="2400" dirty="0" smtClean="0">
                <a:solidFill>
                  <a:schemeClr val="tx1"/>
                </a:solidFill>
              </a:rPr>
              <a:t>.</a:t>
            </a:r>
            <a:endParaRPr lang="ru-RU" sz="2400" dirty="0" smtClean="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1715</TotalTime>
  <Words>2067</Words>
  <Application>Microsoft Office PowerPoint</Application>
  <PresentationFormat>Экран (4:3)</PresentationFormat>
  <Paragraphs>254</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euro</dc:creator>
  <cp:lastModifiedBy>euro</cp:lastModifiedBy>
  <cp:revision>31</cp:revision>
  <dcterms:created xsi:type="dcterms:W3CDTF">2016-06-08T12:34:48Z</dcterms:created>
  <dcterms:modified xsi:type="dcterms:W3CDTF">2016-06-09T17:21:45Z</dcterms:modified>
</cp:coreProperties>
</file>